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4" r:id="rId1"/>
  </p:sldMasterIdLst>
  <p:notesMasterIdLst>
    <p:notesMasterId r:id="rId27"/>
  </p:notes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6" r:id="rId21"/>
    <p:sldId id="297" r:id="rId22"/>
    <p:sldId id="298" r:id="rId23"/>
    <p:sldId id="299" r:id="rId24"/>
    <p:sldId id="300" r:id="rId25"/>
    <p:sldId id="301" r:id="rId26"/>
  </p:sldIdLst>
  <p:sldSz cx="9144000" cy="5143500" type="screen16x9"/>
  <p:notesSz cx="6858000" cy="9144000"/>
  <p:embeddedFontLst>
    <p:embeddedFont>
      <p:font typeface="Barlow" pitchFamily="2" charset="77"/>
      <p:regular r:id="rId28"/>
      <p:bold r:id="rId29"/>
      <p:italic r:id="rId30"/>
      <p:boldItalic r:id="rId31"/>
    </p:embeddedFont>
    <p:embeddedFont>
      <p:font typeface="Barlow ExtraLight" panose="020F0302020204030204" pitchFamily="34" charset="0"/>
      <p:regular r:id="rId32"/>
      <p:bold r:id="rId33"/>
      <p:italic r:id="rId34"/>
      <p:boldItalic r:id="rId35"/>
    </p:embeddedFont>
    <p:embeddedFont>
      <p:font typeface="Barlow Medium" panose="020F0502020204030204" pitchFamily="34" charset="0"/>
      <p:regular r:id="rId36"/>
      <p:bold r:id="rId37"/>
      <p:italic r:id="rId38"/>
      <p:bold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Georgia" panose="02040502050405020303" pitchFamily="18" charset="0"/>
      <p:regular r:id="rId44"/>
      <p:bold r:id="rId45"/>
      <p:italic r:id="rId46"/>
      <p:boldItalic r:id="rId47"/>
    </p:embeddedFont>
    <p:embeddedFont>
      <p:font typeface="Helvetica Neue" panose="02000503000000020004" pitchFamily="2" charset="0"/>
      <p:regular r:id="rId48"/>
      <p:bold r:id="rId49"/>
      <p:italic r:id="rId50"/>
      <p:boldItalic r:id="rId51"/>
    </p:embeddedFont>
    <p:embeddedFont>
      <p:font typeface="Helvetica Neue Light" panose="02000403000000020004" pitchFamily="2" charset="0"/>
      <p:regular r:id="rId52"/>
      <p:bold r:id="rId53"/>
      <p:italic r:id="rId54"/>
      <p:boldItalic r:id="rId55"/>
    </p:embeddedFont>
    <p:embeddedFont>
      <p:font typeface="Open Sans" panose="020B0606030504020204" pitchFamily="34" charset="0"/>
      <p:regular r:id="rId56"/>
      <p:bold r:id="rId57"/>
      <p:italic r:id="rId58"/>
      <p:boldItalic r:id="rId59"/>
    </p:embeddedFont>
    <p:embeddedFont>
      <p:font typeface="Poppins" pitchFamily="2" charset="77"/>
      <p:regular r:id="rId60"/>
      <p:bold r:id="rId61"/>
      <p:italic r:id="rId62"/>
      <p:boldItalic r:id="rId63"/>
    </p:embeddedFont>
    <p:embeddedFont>
      <p:font typeface="Poppins ExtraBold" panose="020B0604020202020204" pitchFamily="34" charset="0"/>
      <p:bold r:id="rId64"/>
      <p:boldItalic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A8FE08A-F974-4C35-AAD5-A9980B88C65F}">
  <a:tblStyle styleId="{FA8FE08A-F974-4C35-AAD5-A9980B88C65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579CCA4-D7D2-41F8-822B-078C30E539CD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63" Type="http://schemas.openxmlformats.org/officeDocument/2006/relationships/font" Target="fonts/font36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font" Target="fonts/font26.fntdata"/><Relationship Id="rId58" Type="http://schemas.openxmlformats.org/officeDocument/2006/relationships/font" Target="fonts/font31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3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56" Type="http://schemas.openxmlformats.org/officeDocument/2006/relationships/font" Target="fonts/font29.fntdata"/><Relationship Id="rId64" Type="http://schemas.openxmlformats.org/officeDocument/2006/relationships/font" Target="fonts/font37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2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59" Type="http://schemas.openxmlformats.org/officeDocument/2006/relationships/font" Target="fonts/font32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54" Type="http://schemas.openxmlformats.org/officeDocument/2006/relationships/font" Target="fonts/font27.fntdata"/><Relationship Id="rId62" Type="http://schemas.openxmlformats.org/officeDocument/2006/relationships/font" Target="fonts/font3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57" Type="http://schemas.openxmlformats.org/officeDocument/2006/relationships/font" Target="fonts/font30.fntdata"/><Relationship Id="rId10" Type="http://schemas.openxmlformats.org/officeDocument/2006/relationships/slide" Target="slides/slide9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font" Target="fonts/font25.fntdata"/><Relationship Id="rId60" Type="http://schemas.openxmlformats.org/officeDocument/2006/relationships/font" Target="fonts/font33.fntdata"/><Relationship Id="rId65" Type="http://schemas.openxmlformats.org/officeDocument/2006/relationships/font" Target="fonts/font3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12.fntdata"/><Relationship Id="rId34" Type="http://schemas.openxmlformats.org/officeDocument/2006/relationships/font" Target="fonts/font7.fntdata"/><Relationship Id="rId50" Type="http://schemas.openxmlformats.org/officeDocument/2006/relationships/font" Target="fonts/font23.fntdata"/><Relationship Id="rId55" Type="http://schemas.openxmlformats.org/officeDocument/2006/relationships/font" Target="fonts/font2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c54c851034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c54c851034_1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1ccec3252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7" name="Google Shape;537;g1ccec3252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1d2248b72f9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" name="Google Shape;549;g1d2248b72f9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g1d2248b72f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1" name="Google Shape;561;g1d2248b72f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1ccec325245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3" name="Google Shape;573;g1ccec325245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1ccec325245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5" name="Google Shape;585;g1ccec325245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1ccec325245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1ccec325245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g1ccec325245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9" name="Google Shape;609;g1ccec325245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1ccec325245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1" name="Google Shape;621;g1ccec325245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g1d2248b72f9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3" name="Google Shape;633;g1d2248b72f9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1d2248b72f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1d2248b72f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1c3fb036615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1c3fb036615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g1d2248b72f9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4" name="Google Shape;684;g1d2248b72f9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1d6ebbf7ce7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Google Shape;695;g1d6ebbf7ce7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1d2248b72f9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6" name="Google Shape;706;g1d2248b72f9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g1d2248b72f9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8" name="Google Shape;718;g1d2248b72f9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1d2248b72f9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1d2248b72f9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1d2248b72f9_0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1d2248b72f9_0_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1c5befa8cc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1c5befa8cc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1bf3b035ce2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1bf3b035ce2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1c3fb036615_1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1c3fb036615_1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1d2248b72f9_0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1d2248b72f9_0_2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1c3fb036615_1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1c3fb036615_1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1d2248b72f9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8" name="Google Shape;518;g1d2248b72f9_0_2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1c5befa8cc8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1c5befa8cc8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>
            <a:spLocks noGrp="1"/>
          </p:cNvSpPr>
          <p:nvPr>
            <p:ph type="pic" idx="2"/>
          </p:nvPr>
        </p:nvSpPr>
        <p:spPr>
          <a:xfrm>
            <a:off x="5342436" y="0"/>
            <a:ext cx="3134700" cy="4218300"/>
          </a:xfrm>
          <a:prstGeom prst="rect">
            <a:avLst/>
          </a:prstGeom>
          <a:noFill/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4399" y="2418110"/>
            <a:ext cx="6759600" cy="184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Poppins"/>
              <a:buNone/>
              <a:defRPr sz="66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l="20434" t="39657" r="20404" b="38651"/>
          <a:stretch/>
        </p:blipFill>
        <p:spPr>
          <a:xfrm>
            <a:off x="514400" y="215338"/>
            <a:ext cx="1970530" cy="28038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>
            <a:spLocks noGrp="1"/>
          </p:cNvSpPr>
          <p:nvPr>
            <p:ph type="ctrTitle" idx="3"/>
          </p:nvPr>
        </p:nvSpPr>
        <p:spPr>
          <a:xfrm>
            <a:off x="514410" y="2267732"/>
            <a:ext cx="7824600" cy="15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 sz="1300"/>
            </a:lvl1pPr>
            <a:lvl2pPr lvl="1" rtl="0">
              <a:buNone/>
              <a:defRPr sz="1300"/>
            </a:lvl2pPr>
            <a:lvl3pPr lvl="2" rtl="0">
              <a:buNone/>
              <a:defRPr sz="1300"/>
            </a:lvl3pPr>
            <a:lvl4pPr lvl="3" rtl="0">
              <a:buNone/>
              <a:defRPr sz="1300"/>
            </a:lvl4pPr>
            <a:lvl5pPr lvl="4" rtl="0">
              <a:buNone/>
              <a:defRPr sz="1300"/>
            </a:lvl5pPr>
            <a:lvl6pPr lvl="5" rtl="0">
              <a:buNone/>
              <a:defRPr sz="1300"/>
            </a:lvl6pPr>
            <a:lvl7pPr lvl="6" rtl="0">
              <a:buNone/>
              <a:defRPr sz="1300"/>
            </a:lvl7pPr>
            <a:lvl8pPr lvl="7" rtl="0">
              <a:buNone/>
              <a:defRPr sz="1300"/>
            </a:lvl8pPr>
            <a:lvl9pPr lvl="8" rtl="0">
              <a:buNone/>
              <a:defRPr sz="13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body" idx="1"/>
          </p:nvPr>
        </p:nvSpPr>
        <p:spPr>
          <a:xfrm>
            <a:off x="516600" y="4406300"/>
            <a:ext cx="7772100" cy="303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900"/>
              </a:spcAft>
              <a:buSzPts val="2000"/>
              <a:buNone/>
              <a:defRPr sz="2000"/>
            </a:lvl1pPr>
          </a:lstStyle>
          <a:p>
            <a:endParaRPr/>
          </a:p>
        </p:txBody>
      </p:sp>
      <p:sp>
        <p:nvSpPr>
          <p:cNvPr id="74" name="Google Shape;74;p11"/>
          <p:cNvSpPr/>
          <p:nvPr/>
        </p:nvSpPr>
        <p:spPr>
          <a:xfrm>
            <a:off x="8376073" y="4679673"/>
            <a:ext cx="548700" cy="218100"/>
          </a:xfrm>
          <a:prstGeom prst="rect">
            <a:avLst/>
          </a:prstGeom>
          <a:solidFill>
            <a:srgbClr val="08CEC8"/>
          </a:solidFill>
          <a:ln w="114300" cap="flat" cmpd="sng">
            <a:solidFill>
              <a:srgbClr val="08CEC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/>
          <p:nvPr/>
        </p:nvSpPr>
        <p:spPr>
          <a:xfrm>
            <a:off x="8376073" y="4679673"/>
            <a:ext cx="548700" cy="218100"/>
          </a:xfrm>
          <a:prstGeom prst="rect">
            <a:avLst/>
          </a:prstGeom>
          <a:solidFill>
            <a:srgbClr val="08CEC8"/>
          </a:solidFill>
          <a:ln w="114300" cap="flat" cmpd="sng">
            <a:solidFill>
              <a:srgbClr val="08CEC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_1">
  <p:cSld name="TITLE_AND_BODY_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900"/>
              </a:spcBef>
              <a:spcAft>
                <a:spcPts val="9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3">
  <p:cSld name="TITLE_3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TITLE_4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6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6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 rtl="0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chemeClr val="dk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514350" y="2263174"/>
            <a:ext cx="7824600" cy="63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oppins"/>
              <a:buNone/>
              <a:defRPr sz="6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ctrTitle" idx="2"/>
          </p:nvPr>
        </p:nvSpPr>
        <p:spPr>
          <a:xfrm>
            <a:off x="514350" y="2112794"/>
            <a:ext cx="7824600" cy="15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>
            <a:endParaRPr/>
          </a:p>
        </p:txBody>
      </p:sp>
      <p:sp>
        <p:nvSpPr>
          <p:cNvPr id="18" name="Google Shape;18;p3"/>
          <p:cNvSpPr/>
          <p:nvPr/>
        </p:nvSpPr>
        <p:spPr>
          <a:xfrm>
            <a:off x="8376073" y="4679673"/>
            <a:ext cx="548700" cy="218100"/>
          </a:xfrm>
          <a:prstGeom prst="rect">
            <a:avLst/>
          </a:prstGeom>
          <a:solidFill>
            <a:srgbClr val="08CEC8"/>
          </a:solidFill>
          <a:ln w="114300" cap="flat" cmpd="sng">
            <a:solidFill>
              <a:srgbClr val="08CEC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pic>
        <p:nvPicPr>
          <p:cNvPr id="20" name="Google Shape;20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4679674"/>
            <a:ext cx="480866" cy="4808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515525" y="2260775"/>
            <a:ext cx="4784400" cy="2346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514350" rtl="0">
              <a:spcBef>
                <a:spcPts val="0"/>
              </a:spcBef>
              <a:spcAft>
                <a:spcPts val="0"/>
              </a:spcAft>
              <a:buSzPts val="4500"/>
              <a:buChar char="•"/>
              <a:defRPr sz="4500" b="1"/>
            </a:lvl1pPr>
            <a:lvl2pPr marL="914400" lvl="1" indent="-514350" rtl="0">
              <a:spcBef>
                <a:spcPts val="900"/>
              </a:spcBef>
              <a:spcAft>
                <a:spcPts val="0"/>
              </a:spcAft>
              <a:buSzPts val="4500"/>
              <a:buChar char="○"/>
              <a:defRPr sz="4500" b="1"/>
            </a:lvl2pPr>
            <a:lvl3pPr marL="1371600" lvl="2" indent="-514350" rtl="0">
              <a:spcBef>
                <a:spcPts val="900"/>
              </a:spcBef>
              <a:spcAft>
                <a:spcPts val="0"/>
              </a:spcAft>
              <a:buSzPts val="4500"/>
              <a:buChar char="■"/>
              <a:defRPr sz="4500" b="1"/>
            </a:lvl3pPr>
            <a:lvl4pPr marL="1828800" lvl="3" indent="-514350" rtl="0">
              <a:spcBef>
                <a:spcPts val="900"/>
              </a:spcBef>
              <a:spcAft>
                <a:spcPts val="0"/>
              </a:spcAft>
              <a:buSzPts val="4500"/>
              <a:buChar char="●"/>
              <a:defRPr sz="4500" b="1"/>
            </a:lvl4pPr>
            <a:lvl5pPr marL="2286000" lvl="4" indent="-514350" rtl="0">
              <a:spcBef>
                <a:spcPts val="900"/>
              </a:spcBef>
              <a:spcAft>
                <a:spcPts val="0"/>
              </a:spcAft>
              <a:buSzPts val="4500"/>
              <a:buChar char="○"/>
              <a:defRPr sz="4500" b="1"/>
            </a:lvl5pPr>
            <a:lvl6pPr marL="2743200" lvl="5" indent="-514350" rtl="0">
              <a:spcBef>
                <a:spcPts val="900"/>
              </a:spcBef>
              <a:spcAft>
                <a:spcPts val="0"/>
              </a:spcAft>
              <a:buSzPts val="4500"/>
              <a:buChar char="■"/>
              <a:defRPr sz="4500" b="1"/>
            </a:lvl6pPr>
            <a:lvl7pPr marL="3200400" lvl="6" indent="-514350" rtl="0">
              <a:spcBef>
                <a:spcPts val="900"/>
              </a:spcBef>
              <a:spcAft>
                <a:spcPts val="0"/>
              </a:spcAft>
              <a:buSzPts val="4500"/>
              <a:buChar char="●"/>
              <a:defRPr sz="4500" b="1"/>
            </a:lvl7pPr>
            <a:lvl8pPr marL="3657600" lvl="7" indent="-514350" rtl="0">
              <a:spcBef>
                <a:spcPts val="900"/>
              </a:spcBef>
              <a:spcAft>
                <a:spcPts val="0"/>
              </a:spcAft>
              <a:buSzPts val="4500"/>
              <a:buChar char="○"/>
              <a:defRPr sz="4500" b="1"/>
            </a:lvl8pPr>
            <a:lvl9pPr marL="4114800" lvl="8" indent="-514350" rtl="0">
              <a:spcBef>
                <a:spcPts val="900"/>
              </a:spcBef>
              <a:spcAft>
                <a:spcPts val="900"/>
              </a:spcAft>
              <a:buSzPts val="4500"/>
              <a:buChar char="■"/>
              <a:defRPr sz="4500" b="1"/>
            </a:lvl9pPr>
          </a:lstStyle>
          <a:p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515527" y="604393"/>
            <a:ext cx="1106291" cy="444500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50050" tIns="50050" rIns="50050" bIns="500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795576" y="715884"/>
            <a:ext cx="548640" cy="21994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2"/>
                </a:solidFill>
                <a:latin typeface="Georgia"/>
              </a:rPr>
              <a:t>”</a:t>
            </a:r>
          </a:p>
        </p:txBody>
      </p:sp>
      <p:sp>
        <p:nvSpPr>
          <p:cNvPr id="25" name="Google Shape;25;p4"/>
          <p:cNvSpPr/>
          <p:nvPr/>
        </p:nvSpPr>
        <p:spPr>
          <a:xfrm>
            <a:off x="8376073" y="4679673"/>
            <a:ext cx="548700" cy="218100"/>
          </a:xfrm>
          <a:prstGeom prst="rect">
            <a:avLst/>
          </a:prstGeom>
          <a:solidFill>
            <a:srgbClr val="08CEC8"/>
          </a:solidFill>
          <a:ln w="114300" cap="flat" cmpd="sng">
            <a:solidFill>
              <a:srgbClr val="08CEC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/>
          <p:nvPr/>
        </p:nvSpPr>
        <p:spPr>
          <a:xfrm>
            <a:off x="8376073" y="4679673"/>
            <a:ext cx="548700" cy="218100"/>
          </a:xfrm>
          <a:prstGeom prst="rect">
            <a:avLst/>
          </a:prstGeom>
          <a:solidFill>
            <a:srgbClr val="08CEC8"/>
          </a:solidFill>
          <a:ln w="114300" cap="flat" cmpd="sng">
            <a:solidFill>
              <a:srgbClr val="08CEC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516585" y="804249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000"/>
              <a:buFont typeface="Poppins ExtraBold"/>
              <a:buNone/>
              <a:defRPr sz="5000" b="0"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516600" y="1967475"/>
            <a:ext cx="6768600" cy="242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900"/>
              </a:spcBef>
              <a:spcAft>
                <a:spcPts val="9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ctrTitle" idx="2"/>
          </p:nvPr>
        </p:nvSpPr>
        <p:spPr>
          <a:xfrm>
            <a:off x="516588" y="653870"/>
            <a:ext cx="7842000" cy="15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525264" y="1959131"/>
            <a:ext cx="3664200" cy="249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900"/>
              </a:spcBef>
              <a:spcAft>
                <a:spcPts val="9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2"/>
          </p:nvPr>
        </p:nvSpPr>
        <p:spPr>
          <a:xfrm>
            <a:off x="4703270" y="1959131"/>
            <a:ext cx="3664200" cy="249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900"/>
              </a:spcBef>
              <a:spcAft>
                <a:spcPts val="9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/>
          <p:nvPr/>
        </p:nvSpPr>
        <p:spPr>
          <a:xfrm>
            <a:off x="8376073" y="4679673"/>
            <a:ext cx="548700" cy="218100"/>
          </a:xfrm>
          <a:prstGeom prst="rect">
            <a:avLst/>
          </a:prstGeom>
          <a:solidFill>
            <a:srgbClr val="08CEC8"/>
          </a:solidFill>
          <a:ln w="114300" cap="flat" cmpd="sng">
            <a:solidFill>
              <a:srgbClr val="08CEC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516585" y="804249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000"/>
              <a:buFont typeface="Poppins ExtraBold"/>
              <a:buNone/>
              <a:defRPr sz="5000" b="0"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ctrTitle" idx="3"/>
          </p:nvPr>
        </p:nvSpPr>
        <p:spPr>
          <a:xfrm>
            <a:off x="516588" y="653870"/>
            <a:ext cx="7842000" cy="15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body" idx="1"/>
          </p:nvPr>
        </p:nvSpPr>
        <p:spPr>
          <a:xfrm>
            <a:off x="516588" y="1839287"/>
            <a:ext cx="2394600" cy="210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900"/>
              </a:spcBef>
              <a:spcAft>
                <a:spcPts val="9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2"/>
          </p:nvPr>
        </p:nvSpPr>
        <p:spPr>
          <a:xfrm>
            <a:off x="3132272" y="2805353"/>
            <a:ext cx="2394600" cy="2553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900"/>
              </a:spcBef>
              <a:spcAft>
                <a:spcPts val="9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3"/>
          </p:nvPr>
        </p:nvSpPr>
        <p:spPr>
          <a:xfrm>
            <a:off x="5805650" y="3771419"/>
            <a:ext cx="2394600" cy="2553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900"/>
              </a:spcBef>
              <a:spcAft>
                <a:spcPts val="9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/>
          <p:nvPr/>
        </p:nvSpPr>
        <p:spPr>
          <a:xfrm>
            <a:off x="8376073" y="4679673"/>
            <a:ext cx="548700" cy="218100"/>
          </a:xfrm>
          <a:prstGeom prst="rect">
            <a:avLst/>
          </a:prstGeom>
          <a:solidFill>
            <a:srgbClr val="08CEC8"/>
          </a:solidFill>
          <a:ln w="114300" cap="flat" cmpd="sng">
            <a:solidFill>
              <a:srgbClr val="08CEC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516585" y="804249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000"/>
              <a:buFont typeface="Poppins ExtraBold"/>
              <a:buNone/>
              <a:defRPr sz="5000" b="0"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ctrTitle" idx="4"/>
          </p:nvPr>
        </p:nvSpPr>
        <p:spPr>
          <a:xfrm>
            <a:off x="516588" y="653870"/>
            <a:ext cx="7842000" cy="15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>
            <a:endParaRPr/>
          </a:p>
        </p:txBody>
      </p:sp>
      <p:sp>
        <p:nvSpPr>
          <p:cNvPr id="48" name="Google Shape;48;p7"/>
          <p:cNvSpPr/>
          <p:nvPr/>
        </p:nvSpPr>
        <p:spPr>
          <a:xfrm>
            <a:off x="3153760" y="1839287"/>
            <a:ext cx="2336700" cy="929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</p:txBody>
      </p:sp>
      <p:sp>
        <p:nvSpPr>
          <p:cNvPr id="49" name="Google Shape;49;p7"/>
          <p:cNvSpPr/>
          <p:nvPr/>
        </p:nvSpPr>
        <p:spPr>
          <a:xfrm>
            <a:off x="5834458" y="2805353"/>
            <a:ext cx="2336700" cy="92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</p:txBody>
      </p:sp>
      <p:sp>
        <p:nvSpPr>
          <p:cNvPr id="50" name="Google Shape;50;p7"/>
          <p:cNvSpPr/>
          <p:nvPr/>
        </p:nvSpPr>
        <p:spPr>
          <a:xfrm>
            <a:off x="516575" y="4002280"/>
            <a:ext cx="2336700" cy="92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5"/>
          </p:nvPr>
        </p:nvSpPr>
        <p:spPr>
          <a:xfrm>
            <a:off x="516588" y="4002280"/>
            <a:ext cx="2336700" cy="929400"/>
          </a:xfrm>
          <a:prstGeom prst="rect">
            <a:avLst/>
          </a:prstGeom>
        </p:spPr>
        <p:txBody>
          <a:bodyPr spcFirstLastPara="1" wrap="square" lIns="182875" tIns="182875" rIns="182875" bIns="182875" anchor="ctr" anchorCtr="0">
            <a:noAutofit/>
          </a:bodyPr>
          <a:lstStyle>
            <a:lvl1pPr marL="457200" lvl="0" indent="-292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>
                <a:solidFill>
                  <a:schemeClr val="lt1"/>
                </a:solidFill>
              </a:defRPr>
            </a:lvl1pPr>
            <a:lvl2pPr marL="914400" lvl="1" indent="-292100" rtl="0"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marL="1371600" lvl="2" indent="-292100" rtl="0"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marL="1828800" lvl="3" indent="-292100" rtl="0"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marL="2286000" lvl="4" indent="-292100" rtl="0"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marL="2743200" lvl="5" indent="-292100" rtl="0"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marL="3200400" lvl="6" indent="-292100" rtl="0"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marL="3657600" lvl="7" indent="-292100" rtl="0"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marL="4114800" lvl="8" indent="-292100" rtl="0"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 alt">
  <p:cSld name="TITLE_AND_TWO_COLUMNS_1_1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>
            <a:spLocks noGrp="1"/>
          </p:cNvSpPr>
          <p:nvPr>
            <p:ph type="body" idx="1"/>
          </p:nvPr>
        </p:nvSpPr>
        <p:spPr>
          <a:xfrm>
            <a:off x="536998" y="1499298"/>
            <a:ext cx="2514300" cy="2553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900"/>
              </a:spcBef>
              <a:spcAft>
                <a:spcPts val="9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2"/>
          </p:nvPr>
        </p:nvSpPr>
        <p:spPr>
          <a:xfrm>
            <a:off x="3314876" y="1499298"/>
            <a:ext cx="2514300" cy="2553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900"/>
              </a:spcBef>
              <a:spcAft>
                <a:spcPts val="9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3"/>
          </p:nvPr>
        </p:nvSpPr>
        <p:spPr>
          <a:xfrm>
            <a:off x="6092754" y="1499298"/>
            <a:ext cx="2514300" cy="2553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90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90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9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900"/>
              </a:spcBef>
              <a:spcAft>
                <a:spcPts val="9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/>
          <p:nvPr/>
        </p:nvSpPr>
        <p:spPr>
          <a:xfrm>
            <a:off x="8376073" y="4679673"/>
            <a:ext cx="548700" cy="218100"/>
          </a:xfrm>
          <a:prstGeom prst="rect">
            <a:avLst/>
          </a:prstGeom>
          <a:solidFill>
            <a:srgbClr val="08CEC8"/>
          </a:solidFill>
          <a:ln w="114300" cap="flat" cmpd="sng">
            <a:solidFill>
              <a:srgbClr val="08CEC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title"/>
          </p:nvPr>
        </p:nvSpPr>
        <p:spPr>
          <a:xfrm>
            <a:off x="516585" y="804249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000"/>
              <a:buFont typeface="Poppins ExtraBold"/>
              <a:buNone/>
              <a:defRPr sz="5000" b="0"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ctrTitle" idx="4"/>
          </p:nvPr>
        </p:nvSpPr>
        <p:spPr>
          <a:xfrm>
            <a:off x="516588" y="653870"/>
            <a:ext cx="7842000" cy="15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/>
          <p:nvPr/>
        </p:nvSpPr>
        <p:spPr>
          <a:xfrm>
            <a:off x="0" y="2830488"/>
            <a:ext cx="9144000" cy="2313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9"/>
          <p:cNvSpPr/>
          <p:nvPr/>
        </p:nvSpPr>
        <p:spPr>
          <a:xfrm>
            <a:off x="8376073" y="4679673"/>
            <a:ext cx="548700" cy="218100"/>
          </a:xfrm>
          <a:prstGeom prst="rect">
            <a:avLst/>
          </a:prstGeom>
          <a:solidFill>
            <a:srgbClr val="08CEC8"/>
          </a:solidFill>
          <a:ln w="114300" cap="flat" cmpd="sng">
            <a:solidFill>
              <a:srgbClr val="08CEC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title"/>
          </p:nvPr>
        </p:nvSpPr>
        <p:spPr>
          <a:xfrm>
            <a:off x="516585" y="804249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Font typeface="Poppins ExtraBold"/>
              <a:buNone/>
              <a:defRPr sz="6000" b="0"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ctrTitle" idx="2"/>
          </p:nvPr>
        </p:nvSpPr>
        <p:spPr>
          <a:xfrm>
            <a:off x="516588" y="653870"/>
            <a:ext cx="7842000" cy="15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">
  <p:cSld name="TITLE_ONLY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subTitle" idx="1"/>
          </p:nvPr>
        </p:nvSpPr>
        <p:spPr>
          <a:xfrm>
            <a:off x="516587" y="1456880"/>
            <a:ext cx="7842000" cy="268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 rtl="0">
              <a:spcBef>
                <a:spcPts val="900"/>
              </a:spcBef>
              <a:spcAft>
                <a:spcPts val="0"/>
              </a:spcAft>
              <a:buSzPts val="18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2pPr>
            <a:lvl3pPr lvl="2" rtl="0">
              <a:spcBef>
                <a:spcPts val="900"/>
              </a:spcBef>
              <a:spcAft>
                <a:spcPts val="0"/>
              </a:spcAft>
              <a:buSzPts val="18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3pPr>
            <a:lvl4pPr lvl="3" rtl="0">
              <a:spcBef>
                <a:spcPts val="900"/>
              </a:spcBef>
              <a:spcAft>
                <a:spcPts val="0"/>
              </a:spcAft>
              <a:buSzPts val="18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4pPr>
            <a:lvl5pPr lvl="4" rtl="0">
              <a:spcBef>
                <a:spcPts val="900"/>
              </a:spcBef>
              <a:spcAft>
                <a:spcPts val="0"/>
              </a:spcAft>
              <a:buSzPts val="18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5pPr>
            <a:lvl6pPr lvl="5" rtl="0">
              <a:spcBef>
                <a:spcPts val="900"/>
              </a:spcBef>
              <a:spcAft>
                <a:spcPts val="0"/>
              </a:spcAft>
              <a:buSzPts val="18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6pPr>
            <a:lvl7pPr lvl="6" rtl="0">
              <a:spcBef>
                <a:spcPts val="900"/>
              </a:spcBef>
              <a:spcAft>
                <a:spcPts val="0"/>
              </a:spcAft>
              <a:buSzPts val="18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7pPr>
            <a:lvl8pPr lvl="7" rtl="0">
              <a:spcBef>
                <a:spcPts val="900"/>
              </a:spcBef>
              <a:spcAft>
                <a:spcPts val="0"/>
              </a:spcAft>
              <a:buSzPts val="18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8pPr>
            <a:lvl9pPr lvl="8" rtl="0">
              <a:spcBef>
                <a:spcPts val="900"/>
              </a:spcBef>
              <a:spcAft>
                <a:spcPts val="900"/>
              </a:spcAft>
              <a:buSzPts val="1800"/>
              <a:buFont typeface="Barlow Medium"/>
              <a:buNone/>
              <a:defRPr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/>
          <p:nvPr/>
        </p:nvSpPr>
        <p:spPr>
          <a:xfrm>
            <a:off x="8376073" y="4679673"/>
            <a:ext cx="548700" cy="218100"/>
          </a:xfrm>
          <a:prstGeom prst="rect">
            <a:avLst/>
          </a:prstGeom>
          <a:solidFill>
            <a:srgbClr val="08CEC8"/>
          </a:solidFill>
          <a:ln w="114300" cap="flat" cmpd="sng">
            <a:solidFill>
              <a:srgbClr val="08CEC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title"/>
          </p:nvPr>
        </p:nvSpPr>
        <p:spPr>
          <a:xfrm>
            <a:off x="516585" y="804249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000"/>
              <a:buFont typeface="Poppins ExtraBold"/>
              <a:buNone/>
              <a:defRPr sz="5000" b="0"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ctrTitle" idx="2"/>
          </p:nvPr>
        </p:nvSpPr>
        <p:spPr>
          <a:xfrm>
            <a:off x="516588" y="653870"/>
            <a:ext cx="7842000" cy="15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rtl="0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16600" y="794357"/>
            <a:ext cx="6480000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oppins"/>
              <a:buNone/>
              <a:defRPr sz="45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Barlow"/>
              <a:buNone/>
              <a:defRPr sz="45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Barlow"/>
              <a:buNone/>
              <a:defRPr sz="45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Barlow"/>
              <a:buNone/>
              <a:defRPr sz="45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Barlow"/>
              <a:buNone/>
              <a:defRPr sz="45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Barlow"/>
              <a:buNone/>
              <a:defRPr sz="45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Barlow"/>
              <a:buNone/>
              <a:defRPr sz="45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Barlow"/>
              <a:buNone/>
              <a:defRPr sz="45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Barlow"/>
              <a:buNone/>
              <a:defRPr sz="45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16600" y="1967475"/>
            <a:ext cx="6768600" cy="24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Barlow"/>
              <a:buChar char="•"/>
              <a:defRPr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42900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Barlow"/>
              <a:buChar char="○"/>
              <a:defRPr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42900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Barlow"/>
              <a:buChar char="■"/>
              <a:defRPr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42900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Barlow"/>
              <a:buChar char="●"/>
              <a:defRPr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42900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Barlow"/>
              <a:buChar char="○"/>
              <a:defRPr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42900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Barlow"/>
              <a:buChar char="■"/>
              <a:defRPr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42900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Barlow"/>
              <a:buChar char="●"/>
              <a:defRPr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42900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Barlow"/>
              <a:buChar char="○"/>
              <a:defRPr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42900" rtl="0">
              <a:lnSpc>
                <a:spcPct val="115000"/>
              </a:lnSpc>
              <a:spcBef>
                <a:spcPts val="900"/>
              </a:spcBef>
              <a:spcAft>
                <a:spcPts val="900"/>
              </a:spcAft>
              <a:buClr>
                <a:schemeClr val="dk1"/>
              </a:buClr>
              <a:buSzPts val="1800"/>
              <a:buFont typeface="Barlow"/>
              <a:buChar char="■"/>
              <a:defRPr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2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algn="r" rtl="0">
              <a:buNone/>
              <a:defRPr sz="12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lvl="2" algn="r" rtl="0">
              <a:buNone/>
              <a:defRPr sz="12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lvl="3" algn="r" rtl="0">
              <a:buNone/>
              <a:defRPr sz="12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lvl="4" algn="r" rtl="0">
              <a:buNone/>
              <a:defRPr sz="12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lvl="5" algn="r" rtl="0">
              <a:buNone/>
              <a:defRPr sz="12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lvl="6" algn="r" rtl="0">
              <a:buNone/>
              <a:defRPr sz="12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lvl="7" algn="r" rtl="0">
              <a:buNone/>
              <a:defRPr sz="12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lvl="8" algn="r" rtl="0">
              <a:buNone/>
              <a:defRPr sz="1200" b="1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  <p:sldLayoutId id="2147483661" r:id="rId13"/>
    <p:sldLayoutId id="2147483662" r:id="rId1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https://www.tealforge.com/" TargetMode="Externa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https://www.tealforge.com/" TargetMode="External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https://www.tealforge.com/" TargetMode="Externa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https://www.tealforge.com/" TargetMode="Externa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https://www.tealforge.com/" TargetMode="Externa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https://www.tealforge.com/" TargetMode="Externa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https://www.tealforge.com/" TargetMode="Externa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https://www.tealforge.com/" TargetMode="Externa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hyperlink" Target="https://www.tealforge.com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hyperlink" Target="https://www.tealforge.com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hyperlink" Target="https://www.tealforge.com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hyperlink" Target="https://www.tealforge.co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hyperlink" Target="https://www.tealforge.com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hyperlink" Target="https://www.tealforge.com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hyperlink" Target="https://www.tealforge.com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hyperlink" Target="https://www.tealforge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apidae-tourisme.com/etre-societaire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s://www.aircalin.nc/en" TargetMode="External"/><Relationship Id="rId7" Type="http://schemas.openxmlformats.org/officeDocument/2006/relationships/hyperlink" Target="https://www.aircalin.com/en" TargetMode="External"/><Relationship Id="rId12" Type="http://schemas.openxmlformats.org/officeDocument/2006/relationships/hyperlink" Target="https://www.tealforg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lesquais.nc/sud-tourisme" TargetMode="External"/><Relationship Id="rId11" Type="http://schemas.openxmlformats.org/officeDocument/2006/relationships/image" Target="../media/image4.png"/><Relationship Id="rId5" Type="http://schemas.openxmlformats.org/officeDocument/2006/relationships/hyperlink" Target="https://www.deva.nc/actualite/la-maison-de-deva-devient-loffice-de-tourisme-de-bourail/" TargetMode="External"/><Relationship Id="rId10" Type="http://schemas.openxmlformats.org/officeDocument/2006/relationships/hyperlink" Target="https://www.clubs-de-rencontres.fr/club-rencontre-dumbea.php" TargetMode="External"/><Relationship Id="rId4" Type="http://schemas.openxmlformats.org/officeDocument/2006/relationships/hyperlink" Target="https://www.aeroports.cci.nc/fr/tontouta/actualites/inauguration-du-point-information-sud-tourisme-nouvelle-caledonie-ce-matin" TargetMode="External"/><Relationship Id="rId9" Type="http://schemas.openxmlformats.org/officeDocument/2006/relationships/hyperlink" Target="https://www.nouvellecaledonie.travel/fr/sur-plac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https://www.tealforge.com/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hyperlink" Target="https://www.tealforge.com/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hyperlink" Target="https://www.tealforge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hyperlink" Target="https://www.tealforge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8"/>
          <p:cNvSpPr txBox="1">
            <a:spLocks noGrp="1"/>
          </p:cNvSpPr>
          <p:nvPr>
            <p:ph type="subTitle" idx="1"/>
          </p:nvPr>
        </p:nvSpPr>
        <p:spPr>
          <a:xfrm>
            <a:off x="311700" y="3138925"/>
            <a:ext cx="85206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600" b="1">
                <a:solidFill>
                  <a:schemeClr val="lt1"/>
                </a:solidFill>
              </a:rPr>
              <a:t>AUDIT DU SITE</a:t>
            </a:r>
            <a:br>
              <a:rPr lang="fr" sz="2600" b="1">
                <a:solidFill>
                  <a:schemeClr val="lt1"/>
                </a:solidFill>
              </a:rPr>
            </a:br>
            <a:r>
              <a:rPr lang="fr" sz="2600" b="1">
                <a:solidFill>
                  <a:schemeClr val="lt1"/>
                </a:solidFill>
              </a:rPr>
              <a:t>www.sudtourisme.nc</a:t>
            </a:r>
            <a:endParaRPr sz="2600" b="1">
              <a:solidFill>
                <a:schemeClr val="lt1"/>
              </a:solidFill>
            </a:endParaRPr>
          </a:p>
        </p:txBody>
      </p:sp>
      <p:sp>
        <p:nvSpPr>
          <p:cNvPr id="108" name="Google Shape;108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</a:t>
            </a:fld>
            <a:endParaRPr/>
          </a:p>
        </p:txBody>
      </p:sp>
      <p:pic>
        <p:nvPicPr>
          <p:cNvPr id="109" name="Google Shape;109;p18"/>
          <p:cNvPicPr preferRelativeResize="0"/>
          <p:nvPr/>
        </p:nvPicPr>
        <p:blipFill rotWithShape="1">
          <a:blip r:embed="rId3">
            <a:alphaModFix/>
          </a:blip>
          <a:srcRect l="19853" t="37876" r="19470" b="38822"/>
          <a:stretch/>
        </p:blipFill>
        <p:spPr>
          <a:xfrm>
            <a:off x="7210975" y="4349075"/>
            <a:ext cx="1736725" cy="666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2813" y="395200"/>
            <a:ext cx="2946375" cy="294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46"/>
          <p:cNvSpPr/>
          <p:nvPr/>
        </p:nvSpPr>
        <p:spPr>
          <a:xfrm>
            <a:off x="0" y="0"/>
            <a:ext cx="3762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highlight>
                <a:srgbClr val="3FD8C9"/>
              </a:highlight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40" name="Google Shape;540;p46"/>
          <p:cNvSpPr txBox="1">
            <a:spLocks noGrp="1"/>
          </p:cNvSpPr>
          <p:nvPr>
            <p:ph type="title"/>
          </p:nvPr>
        </p:nvSpPr>
        <p:spPr>
          <a:xfrm>
            <a:off x="380103" y="363375"/>
            <a:ext cx="5834100" cy="549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Panel observé</a:t>
            </a:r>
            <a:endParaRPr sz="3400"/>
          </a:p>
        </p:txBody>
      </p:sp>
      <p:sp>
        <p:nvSpPr>
          <p:cNvPr id="541" name="Google Shape;541;p46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10</a:t>
            </a:fld>
            <a:endParaRPr/>
          </a:p>
        </p:txBody>
      </p:sp>
      <p:pic>
        <p:nvPicPr>
          <p:cNvPr id="542" name="Google Shape;542;p46"/>
          <p:cNvPicPr preferRelativeResize="0"/>
          <p:nvPr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380100" y="1444550"/>
            <a:ext cx="2733225" cy="273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p46"/>
          <p:cNvSpPr txBox="1"/>
          <p:nvPr/>
        </p:nvSpPr>
        <p:spPr>
          <a:xfrm>
            <a:off x="3762300" y="1725150"/>
            <a:ext cx="5376900" cy="1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→ Uniquement en NC</a:t>
            </a:r>
            <a:endParaRPr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→ 7 hommes et 6 femmes</a:t>
            </a:r>
            <a:endParaRPr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→ Entre - de 5 ans et + de 15 ans sur le territoire</a:t>
            </a:r>
            <a:endParaRPr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→ Plusieurs situations familiales (célibataire, couple ou famille)</a:t>
            </a:r>
            <a:endParaRPr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→ Différentes catégories socioprofessionnelles</a:t>
            </a:r>
            <a:endParaRPr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545" name="Google Shape;545;p46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5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546" name="Google Shape;546;p46"/>
          <p:cNvPicPr preferRelativeResize="0"/>
          <p:nvPr/>
        </p:nvPicPr>
        <p:blipFill rotWithShape="1">
          <a:blip r:embed="rId6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47"/>
          <p:cNvSpPr/>
          <p:nvPr/>
        </p:nvSpPr>
        <p:spPr>
          <a:xfrm>
            <a:off x="0" y="0"/>
            <a:ext cx="3762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highlight>
                <a:srgbClr val="3FD8C9"/>
              </a:highlight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52" name="Google Shape;552;p47"/>
          <p:cNvSpPr txBox="1">
            <a:spLocks noGrp="1"/>
          </p:cNvSpPr>
          <p:nvPr>
            <p:ph type="title"/>
          </p:nvPr>
        </p:nvSpPr>
        <p:spPr>
          <a:xfrm>
            <a:off x="380103" y="363375"/>
            <a:ext cx="5834100" cy="549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Carte d’impression</a:t>
            </a:r>
            <a:endParaRPr sz="3400"/>
          </a:p>
        </p:txBody>
      </p:sp>
      <p:sp>
        <p:nvSpPr>
          <p:cNvPr id="553" name="Google Shape;553;p47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11</a:t>
            </a:fld>
            <a:endParaRPr/>
          </a:p>
        </p:txBody>
      </p:sp>
      <p:pic>
        <p:nvPicPr>
          <p:cNvPr id="554" name="Google Shape;554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" name="Google Shape;555;p47"/>
          <p:cNvPicPr preferRelativeResize="0"/>
          <p:nvPr/>
        </p:nvPicPr>
        <p:blipFill rotWithShape="1">
          <a:blip r:embed="rId4">
            <a:alphaModFix/>
          </a:blip>
          <a:srcRect t="6821" b="42871"/>
          <a:stretch/>
        </p:blipFill>
        <p:spPr>
          <a:xfrm>
            <a:off x="267625" y="1227908"/>
            <a:ext cx="8608748" cy="2687679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p47"/>
          <p:cNvSpPr txBox="1"/>
          <p:nvPr/>
        </p:nvSpPr>
        <p:spPr>
          <a:xfrm>
            <a:off x="251850" y="3992300"/>
            <a:ext cx="3258600" cy="7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Points importants relevés :</a:t>
            </a:r>
            <a:endParaRPr u="sng"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La grande majorité des visiteurs ont le réflex d’utiliser le moteur de recherche avant le menu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557" name="Google Shape;557;p47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5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558" name="Google Shape;558;p47"/>
          <p:cNvPicPr preferRelativeResize="0"/>
          <p:nvPr/>
        </p:nvPicPr>
        <p:blipFill rotWithShape="1">
          <a:blip r:embed="rId6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48"/>
          <p:cNvSpPr/>
          <p:nvPr/>
        </p:nvSpPr>
        <p:spPr>
          <a:xfrm>
            <a:off x="0" y="0"/>
            <a:ext cx="3762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highlight>
                <a:srgbClr val="3FD8C9"/>
              </a:highlight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64" name="Google Shape;564;p48"/>
          <p:cNvSpPr txBox="1"/>
          <p:nvPr/>
        </p:nvSpPr>
        <p:spPr>
          <a:xfrm>
            <a:off x="247800" y="1325075"/>
            <a:ext cx="3266700" cy="24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Commentaires 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highlight>
                <a:schemeClr val="lt1"/>
              </a:highlight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Positifs</a:t>
            </a:r>
            <a:endParaRPr sz="1200"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Impression positive à l’entrée sur le site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Site moderne (tendances actuelles)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Page agréable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Négatifs</a:t>
            </a:r>
            <a:endParaRPr sz="1200"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Erreurs d’affichages sur la bannière principale pour les écrans de plus de 1440px (ex : bannière Noël, vidéos)</a:t>
            </a:r>
            <a:endParaRPr sz="1200"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5" name="Google Shape;565;p48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12</a:t>
            </a:fld>
            <a:endParaRPr/>
          </a:p>
        </p:txBody>
      </p:sp>
      <p:sp>
        <p:nvSpPr>
          <p:cNvPr id="566" name="Google Shape;566;p48"/>
          <p:cNvSpPr txBox="1">
            <a:spLocks noGrp="1"/>
          </p:cNvSpPr>
          <p:nvPr>
            <p:ph type="title"/>
          </p:nvPr>
        </p:nvSpPr>
        <p:spPr>
          <a:xfrm>
            <a:off x="347425" y="278075"/>
            <a:ext cx="3541800" cy="55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Homepage</a:t>
            </a:r>
            <a:endParaRPr sz="3000"/>
          </a:p>
        </p:txBody>
      </p:sp>
      <p:pic>
        <p:nvPicPr>
          <p:cNvPr id="567" name="Google Shape;567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4700" y="1325075"/>
            <a:ext cx="5076900" cy="2612819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48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5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570" name="Google Shape;570;p48"/>
          <p:cNvPicPr preferRelativeResize="0"/>
          <p:nvPr/>
        </p:nvPicPr>
        <p:blipFill rotWithShape="1">
          <a:blip r:embed="rId6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49"/>
          <p:cNvSpPr/>
          <p:nvPr/>
        </p:nvSpPr>
        <p:spPr>
          <a:xfrm>
            <a:off x="0" y="0"/>
            <a:ext cx="3762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p49"/>
          <p:cNvSpPr txBox="1"/>
          <p:nvPr/>
        </p:nvSpPr>
        <p:spPr>
          <a:xfrm>
            <a:off x="273900" y="760450"/>
            <a:ext cx="3402600" cy="33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rgbClr val="000000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Commentaires </a:t>
            </a:r>
            <a:r>
              <a:rPr lang="fr" sz="11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 sz="11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 b="1">
                <a:latin typeface="Helvetica Neue"/>
                <a:ea typeface="Helvetica Neue"/>
                <a:cs typeface="Helvetica Neue"/>
                <a:sym typeface="Helvetica Neue"/>
              </a:rPr>
              <a:t>Positifs</a:t>
            </a:r>
            <a:endParaRPr sz="1100"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Helvetica Neue Light"/>
                <a:ea typeface="Helvetica Neue Light"/>
                <a:cs typeface="Helvetica Neue Light"/>
                <a:sym typeface="Helvetica Neue Light"/>
              </a:rPr>
              <a:t>→ Design moderne</a:t>
            </a:r>
            <a:endParaRPr sz="8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Helvetica Neue Light"/>
                <a:ea typeface="Helvetica Neue Light"/>
                <a:cs typeface="Helvetica Neue Light"/>
                <a:sym typeface="Helvetica Neue Light"/>
              </a:rPr>
              <a:t>→ Recherche rapide</a:t>
            </a:r>
            <a:endParaRPr sz="8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Helvetica Neue Light"/>
                <a:ea typeface="Helvetica Neue Light"/>
                <a:cs typeface="Helvetica Neue Light"/>
                <a:sym typeface="Helvetica Neue Light"/>
              </a:rPr>
              <a:t>→ Navigation visuelle</a:t>
            </a:r>
            <a:endParaRPr sz="8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Helvetica Neue Light"/>
                <a:ea typeface="Helvetica Neue Light"/>
                <a:cs typeface="Helvetica Neue Light"/>
                <a:sym typeface="Helvetica Neue Light"/>
              </a:rPr>
              <a:t>→ Efficace pour une recherche de prestataires</a:t>
            </a:r>
            <a:endParaRPr sz="11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 b="1">
                <a:latin typeface="Helvetica Neue"/>
                <a:ea typeface="Helvetica Neue"/>
                <a:cs typeface="Helvetica Neue"/>
                <a:sym typeface="Helvetica Neue"/>
              </a:rPr>
              <a:t>Négatifs</a:t>
            </a:r>
            <a:endParaRPr sz="11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Helvetica Neue Light"/>
                <a:ea typeface="Helvetica Neue Light"/>
                <a:cs typeface="Helvetica Neue Light"/>
                <a:sym typeface="Helvetica Neue Light"/>
              </a:rPr>
              <a:t>→ Affichage non standardisé (différences notables entres les cartes)</a:t>
            </a:r>
            <a:endParaRPr sz="8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Helvetica Neue Light"/>
                <a:ea typeface="Helvetica Neue Light"/>
                <a:cs typeface="Helvetica Neue Light"/>
                <a:sym typeface="Helvetica Neue Light"/>
              </a:rPr>
              <a:t>→ Manque de clarté sur le titre des cartes (on se fait pas forcément ce qu’on va y trouver)</a:t>
            </a:r>
            <a:endParaRPr sz="8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Helvetica Neue Light"/>
                <a:ea typeface="Helvetica Neue Light"/>
                <a:cs typeface="Helvetica Neue Light"/>
                <a:sym typeface="Helvetica Neue Light"/>
              </a:rPr>
              <a:t>→ Trop de résultats( dont certains non pertinents, conditions à limiter)</a:t>
            </a:r>
            <a:endParaRPr sz="8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Helvetica Neue Light"/>
                <a:ea typeface="Helvetica Neue Light"/>
                <a:cs typeface="Helvetica Neue Light"/>
                <a:sym typeface="Helvetica Neue Light"/>
              </a:rPr>
              <a:t>→ Résultats les plus pertinents par toujours affichés en premier</a:t>
            </a:r>
            <a:endParaRPr sz="8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Helvetica Neue Light"/>
                <a:ea typeface="Helvetica Neue Light"/>
                <a:cs typeface="Helvetica Neue Light"/>
                <a:sym typeface="Helvetica Neue Light"/>
              </a:rPr>
              <a:t>→ Pas de pages de résultats avec la possibilité de filtrer sur la globalité des pages du site</a:t>
            </a:r>
            <a:endParaRPr sz="1100"/>
          </a:p>
        </p:txBody>
      </p:sp>
      <p:sp>
        <p:nvSpPr>
          <p:cNvPr id="577" name="Google Shape;577;p49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13</a:t>
            </a:fld>
            <a:endParaRPr/>
          </a:p>
        </p:txBody>
      </p:sp>
      <p:sp>
        <p:nvSpPr>
          <p:cNvPr id="578" name="Google Shape;578;p49"/>
          <p:cNvSpPr txBox="1">
            <a:spLocks noGrp="1"/>
          </p:cNvSpPr>
          <p:nvPr>
            <p:ph type="title"/>
          </p:nvPr>
        </p:nvSpPr>
        <p:spPr>
          <a:xfrm>
            <a:off x="347425" y="278075"/>
            <a:ext cx="3541800" cy="436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Recherche</a:t>
            </a:r>
            <a:endParaRPr sz="3000"/>
          </a:p>
        </p:txBody>
      </p:sp>
      <p:pic>
        <p:nvPicPr>
          <p:cNvPr id="579" name="Google Shape;579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4700" y="1325075"/>
            <a:ext cx="5076900" cy="2786345"/>
          </a:xfrm>
          <a:prstGeom prst="rect">
            <a:avLst/>
          </a:prstGeom>
          <a:noFill/>
          <a:ln>
            <a:noFill/>
          </a:ln>
        </p:spPr>
      </p:pic>
      <p:sp>
        <p:nvSpPr>
          <p:cNvPr id="581" name="Google Shape;581;p49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5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582" name="Google Shape;582;p49"/>
          <p:cNvPicPr preferRelativeResize="0"/>
          <p:nvPr/>
        </p:nvPicPr>
        <p:blipFill rotWithShape="1">
          <a:blip r:embed="rId6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50"/>
          <p:cNvSpPr/>
          <p:nvPr/>
        </p:nvSpPr>
        <p:spPr>
          <a:xfrm>
            <a:off x="0" y="0"/>
            <a:ext cx="3762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Google Shape;588;p50"/>
          <p:cNvSpPr txBox="1"/>
          <p:nvPr/>
        </p:nvSpPr>
        <p:spPr>
          <a:xfrm>
            <a:off x="325204" y="1005265"/>
            <a:ext cx="3111900" cy="3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Commentaires 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>
              <a:solidFill>
                <a:schemeClr val="accen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Positifs</a:t>
            </a:r>
            <a:endParaRPr sz="1200"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Finesse des informations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Critères de filtrage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Fil d’Ariane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Négatifs</a:t>
            </a:r>
            <a:endParaRPr sz="1200"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Impossible de choisir 2 types d’hébergements à la fois (playlists séparées)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Pas d’accès (hors menu) avec d’autres playlist connexes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Filtres à améliorer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589" name="Google Shape;589;p50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14</a:t>
            </a:fld>
            <a:endParaRPr/>
          </a:p>
        </p:txBody>
      </p:sp>
      <p:sp>
        <p:nvSpPr>
          <p:cNvPr id="590" name="Google Shape;590;p50"/>
          <p:cNvSpPr txBox="1">
            <a:spLocks noGrp="1"/>
          </p:cNvSpPr>
          <p:nvPr>
            <p:ph type="title"/>
          </p:nvPr>
        </p:nvSpPr>
        <p:spPr>
          <a:xfrm>
            <a:off x="347425" y="278075"/>
            <a:ext cx="3541800" cy="894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Playlist</a:t>
            </a:r>
            <a:endParaRPr sz="3000"/>
          </a:p>
        </p:txBody>
      </p:sp>
      <p:pic>
        <p:nvPicPr>
          <p:cNvPr id="591" name="Google Shape;591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4700" y="1325075"/>
            <a:ext cx="5076900" cy="2721893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50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5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594" name="Google Shape;594;p50"/>
          <p:cNvPicPr preferRelativeResize="0"/>
          <p:nvPr/>
        </p:nvPicPr>
        <p:blipFill rotWithShape="1">
          <a:blip r:embed="rId6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51"/>
          <p:cNvSpPr/>
          <p:nvPr/>
        </p:nvSpPr>
        <p:spPr>
          <a:xfrm>
            <a:off x="0" y="0"/>
            <a:ext cx="3762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51"/>
          <p:cNvSpPr txBox="1"/>
          <p:nvPr/>
        </p:nvSpPr>
        <p:spPr>
          <a:xfrm>
            <a:off x="325204" y="837915"/>
            <a:ext cx="3111900" cy="27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Commentaires 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Positifs</a:t>
            </a:r>
            <a:endParaRPr sz="1200"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Fiches claires et assez complètes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Photos / vidéos attractives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Notes / commentaires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Négatifs</a:t>
            </a:r>
            <a:endParaRPr sz="1200"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Différences de niveau de complétion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Infos commerciales parfois erronées (non dynamiques)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Avis pas toujours affichés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Beaucoup de boutons similaires</a:t>
            </a:r>
            <a:endParaRPr sz="1100">
              <a:solidFill>
                <a:schemeClr val="accen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51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15</a:t>
            </a:fld>
            <a:endParaRPr/>
          </a:p>
        </p:txBody>
      </p:sp>
      <p:sp>
        <p:nvSpPr>
          <p:cNvPr id="602" name="Google Shape;602;p51"/>
          <p:cNvSpPr txBox="1">
            <a:spLocks noGrp="1"/>
          </p:cNvSpPr>
          <p:nvPr>
            <p:ph type="title"/>
          </p:nvPr>
        </p:nvSpPr>
        <p:spPr>
          <a:xfrm>
            <a:off x="347425" y="278075"/>
            <a:ext cx="3541800" cy="894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Fiche APIDAE</a:t>
            </a:r>
            <a:endParaRPr sz="3000"/>
          </a:p>
        </p:txBody>
      </p:sp>
      <p:pic>
        <p:nvPicPr>
          <p:cNvPr id="603" name="Google Shape;603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2900" y="1157700"/>
            <a:ext cx="5044420" cy="3272376"/>
          </a:xfrm>
          <a:prstGeom prst="rect">
            <a:avLst/>
          </a:prstGeom>
          <a:noFill/>
          <a:ln>
            <a:noFill/>
          </a:ln>
        </p:spPr>
      </p:pic>
      <p:sp>
        <p:nvSpPr>
          <p:cNvPr id="605" name="Google Shape;605;p51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5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606" name="Google Shape;606;p51"/>
          <p:cNvPicPr preferRelativeResize="0"/>
          <p:nvPr/>
        </p:nvPicPr>
        <p:blipFill rotWithShape="1">
          <a:blip r:embed="rId6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52"/>
          <p:cNvSpPr/>
          <p:nvPr/>
        </p:nvSpPr>
        <p:spPr>
          <a:xfrm>
            <a:off x="0" y="0"/>
            <a:ext cx="3762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2" name="Google Shape;612;p52"/>
          <p:cNvSpPr txBox="1"/>
          <p:nvPr/>
        </p:nvSpPr>
        <p:spPr>
          <a:xfrm>
            <a:off x="325204" y="1412640"/>
            <a:ext cx="3111900" cy="28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Commentaires 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>
              <a:solidFill>
                <a:schemeClr val="accen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Positifs</a:t>
            </a:r>
            <a:endParaRPr sz="1200"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Focus par thème ou ville très apprécié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Négatifs</a:t>
            </a:r>
            <a:endParaRPr b="1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Certains onglets sont “flous” on ne sait pas ce que l’on va y trouver (Province Sud, Sorties, Agenda)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Disparaît lorsque que l’on scroll vers le bas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Trop d’informations et s’affiche mal en fonction des écrans</a:t>
            </a:r>
            <a:endParaRPr/>
          </a:p>
        </p:txBody>
      </p:sp>
      <p:sp>
        <p:nvSpPr>
          <p:cNvPr id="613" name="Google Shape;613;p52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16</a:t>
            </a:fld>
            <a:endParaRPr/>
          </a:p>
        </p:txBody>
      </p:sp>
      <p:sp>
        <p:nvSpPr>
          <p:cNvPr id="614" name="Google Shape;614;p52"/>
          <p:cNvSpPr txBox="1">
            <a:spLocks noGrp="1"/>
          </p:cNvSpPr>
          <p:nvPr>
            <p:ph type="title"/>
          </p:nvPr>
        </p:nvSpPr>
        <p:spPr>
          <a:xfrm>
            <a:off x="347425" y="278075"/>
            <a:ext cx="3541800" cy="894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Menu de Navigation</a:t>
            </a:r>
            <a:endParaRPr sz="3000"/>
          </a:p>
        </p:txBody>
      </p:sp>
      <p:pic>
        <p:nvPicPr>
          <p:cNvPr id="615" name="Google Shape;615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Google Shape;616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4700" y="1325075"/>
            <a:ext cx="5076900" cy="2615298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p52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5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618" name="Google Shape;618;p52"/>
          <p:cNvPicPr preferRelativeResize="0"/>
          <p:nvPr/>
        </p:nvPicPr>
        <p:blipFill rotWithShape="1">
          <a:blip r:embed="rId6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53"/>
          <p:cNvSpPr/>
          <p:nvPr/>
        </p:nvSpPr>
        <p:spPr>
          <a:xfrm>
            <a:off x="0" y="0"/>
            <a:ext cx="3762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4" name="Google Shape;624;p53"/>
          <p:cNvSpPr txBox="1"/>
          <p:nvPr/>
        </p:nvSpPr>
        <p:spPr>
          <a:xfrm>
            <a:off x="325204" y="1184040"/>
            <a:ext cx="3111900" cy="28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Commentaires 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>
              <a:solidFill>
                <a:schemeClr val="accen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Positifs</a:t>
            </a:r>
            <a:endParaRPr sz="1200"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Bien rédigés, bons conseils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Agréables à lire, à regarder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Promotion d’articles connexes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Négatifs</a:t>
            </a:r>
            <a:endParaRPr sz="1200"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Liens contextuels manquants ou pas visible (mettre des CTA) - voix sans issues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Articles pas identifiés comme tel dans le menu (perturbe la recherche)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625" name="Google Shape;625;p53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17</a:t>
            </a:fld>
            <a:endParaRPr/>
          </a:p>
        </p:txBody>
      </p:sp>
      <p:sp>
        <p:nvSpPr>
          <p:cNvPr id="626" name="Google Shape;626;p53"/>
          <p:cNvSpPr txBox="1">
            <a:spLocks noGrp="1"/>
          </p:cNvSpPr>
          <p:nvPr>
            <p:ph type="title"/>
          </p:nvPr>
        </p:nvSpPr>
        <p:spPr>
          <a:xfrm>
            <a:off x="347425" y="278075"/>
            <a:ext cx="3541800" cy="894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Articles</a:t>
            </a:r>
            <a:endParaRPr sz="3000"/>
          </a:p>
        </p:txBody>
      </p:sp>
      <p:pic>
        <p:nvPicPr>
          <p:cNvPr id="627" name="Google Shape;627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53"/>
          <p:cNvPicPr preferRelativeResize="0"/>
          <p:nvPr/>
        </p:nvPicPr>
        <p:blipFill rotWithShape="1">
          <a:blip r:embed="rId4">
            <a:alphaModFix/>
          </a:blip>
          <a:srcRect l="5497" r="5975"/>
          <a:stretch/>
        </p:blipFill>
        <p:spPr>
          <a:xfrm>
            <a:off x="3940950" y="1044833"/>
            <a:ext cx="4926177" cy="3053829"/>
          </a:xfrm>
          <a:prstGeom prst="rect">
            <a:avLst/>
          </a:prstGeom>
          <a:noFill/>
          <a:ln>
            <a:noFill/>
          </a:ln>
        </p:spPr>
      </p:pic>
      <p:sp>
        <p:nvSpPr>
          <p:cNvPr id="629" name="Google Shape;629;p53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5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630" name="Google Shape;630;p53"/>
          <p:cNvPicPr preferRelativeResize="0"/>
          <p:nvPr/>
        </p:nvPicPr>
        <p:blipFill rotWithShape="1">
          <a:blip r:embed="rId6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54"/>
          <p:cNvSpPr txBox="1"/>
          <p:nvPr/>
        </p:nvSpPr>
        <p:spPr>
          <a:xfrm>
            <a:off x="266475" y="1102575"/>
            <a:ext cx="7956000" cy="18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Commentaires 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Le ressenti global est </a:t>
            </a: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très positif.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L’expérience de navigation ne pousse pas l'utilisateur à quitter le site mais à le parcourir (cela se voit d’ailleurs sur le nombre de pages vues). L’interface est assez fluide et moderne.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Pour autant, selon nous, il faut davantage guider les utilisateurs vers son but en </a:t>
            </a: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améliorant la navigation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et le moteur de recherche.</a:t>
            </a:r>
            <a:endParaRPr sz="1200"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36" name="Google Shape;636;p54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18</a:t>
            </a:fld>
            <a:endParaRPr/>
          </a:p>
        </p:txBody>
      </p:sp>
      <p:sp>
        <p:nvSpPr>
          <p:cNvPr id="637" name="Google Shape;637;p54"/>
          <p:cNvSpPr txBox="1">
            <a:spLocks noGrp="1"/>
          </p:cNvSpPr>
          <p:nvPr>
            <p:ph type="title"/>
          </p:nvPr>
        </p:nvSpPr>
        <p:spPr>
          <a:xfrm>
            <a:off x="314785" y="234199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Synthèse UX</a:t>
            </a:r>
            <a:endParaRPr sz="3400"/>
          </a:p>
        </p:txBody>
      </p:sp>
      <p:pic>
        <p:nvPicPr>
          <p:cNvPr id="638" name="Google Shape;638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54"/>
          <p:cNvSpPr txBox="1"/>
          <p:nvPr/>
        </p:nvSpPr>
        <p:spPr>
          <a:xfrm>
            <a:off x="3596850" y="2873575"/>
            <a:ext cx="1950300" cy="400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Note Tealforge : </a:t>
            </a:r>
            <a:r>
              <a:rPr lang="fr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3,5/5</a:t>
            </a:r>
            <a:endParaRPr b="1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40" name="Google Shape;640;p54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4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641" name="Google Shape;641;p54"/>
          <p:cNvPicPr preferRelativeResize="0"/>
          <p:nvPr/>
        </p:nvPicPr>
        <p:blipFill rotWithShape="1">
          <a:blip r:embed="rId5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55"/>
          <p:cNvSpPr txBox="1">
            <a:spLocks noGrp="1"/>
          </p:cNvSpPr>
          <p:nvPr>
            <p:ph type="subTitle" idx="1"/>
          </p:nvPr>
        </p:nvSpPr>
        <p:spPr>
          <a:xfrm>
            <a:off x="311700" y="3138925"/>
            <a:ext cx="85206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600" b="1">
                <a:solidFill>
                  <a:schemeClr val="lt1"/>
                </a:solidFill>
              </a:rPr>
              <a:t>RECOMMANDATIONS REFONTE</a:t>
            </a:r>
            <a:br>
              <a:rPr lang="fr" sz="2600" b="1">
                <a:solidFill>
                  <a:schemeClr val="lt1"/>
                </a:solidFill>
              </a:rPr>
            </a:br>
            <a:r>
              <a:rPr lang="fr" sz="2600">
                <a:solidFill>
                  <a:schemeClr val="lt1"/>
                </a:solidFill>
                <a:latin typeface="Barlow ExtraLight"/>
                <a:ea typeface="Barlow ExtraLight"/>
                <a:cs typeface="Barlow ExtraLight"/>
                <a:sym typeface="Barlow ExtraLight"/>
              </a:rPr>
              <a:t>www.sudtourisme.nc</a:t>
            </a:r>
            <a:endParaRPr sz="2600">
              <a:solidFill>
                <a:schemeClr val="lt1"/>
              </a:solidFill>
              <a:latin typeface="Barlow ExtraLight"/>
              <a:ea typeface="Barlow ExtraLight"/>
              <a:cs typeface="Barlow ExtraLight"/>
              <a:sym typeface="Barlow ExtraLight"/>
            </a:endParaRPr>
          </a:p>
        </p:txBody>
      </p:sp>
      <p:sp>
        <p:nvSpPr>
          <p:cNvPr id="647" name="Google Shape;647;p5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19</a:t>
            </a:fld>
            <a:endParaRPr/>
          </a:p>
        </p:txBody>
      </p:sp>
      <p:pic>
        <p:nvPicPr>
          <p:cNvPr id="648" name="Google Shape;648;p55"/>
          <p:cNvPicPr preferRelativeResize="0"/>
          <p:nvPr/>
        </p:nvPicPr>
        <p:blipFill rotWithShape="1">
          <a:blip r:embed="rId3">
            <a:alphaModFix/>
          </a:blip>
          <a:srcRect l="19853" t="37876" r="19470" b="38822"/>
          <a:stretch/>
        </p:blipFill>
        <p:spPr>
          <a:xfrm>
            <a:off x="7210975" y="4349075"/>
            <a:ext cx="1736725" cy="666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" name="Google Shape;649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2813" y="395200"/>
            <a:ext cx="2946375" cy="294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7"/>
          <p:cNvSpPr/>
          <p:nvPr/>
        </p:nvSpPr>
        <p:spPr>
          <a:xfrm rot="5400000">
            <a:off x="3662350" y="-3662550"/>
            <a:ext cx="837000" cy="8162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37"/>
          <p:cNvSpPr txBox="1"/>
          <p:nvPr/>
        </p:nvSpPr>
        <p:spPr>
          <a:xfrm>
            <a:off x="266475" y="1011788"/>
            <a:ext cx="7956000" cy="31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Commentaires 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Globalement, sur les cibles francophones, </a:t>
            </a: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les statistiques de fréquentation et d’engagement sont excellentes.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Le site semble donc être apprécié et répondre à ses principaux objectifs d’information.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La plupart des internautes visitent le site pour trouver des </a:t>
            </a: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informations sur des prestataires et des infos pratiques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.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Les articles et pages de promotion des destinations ne sont pas les contenus les plus vus. Cependant, cela est différent pour la cible francophone non résidente. Il y a donc une </a:t>
            </a: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stratégie de filtrage contenu à adopter en fonction de la localisation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des visiteurs.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Il y a cependant des marges de progression possible :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Helvetica Neue Light"/>
              <a:buChar char="-"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Développer d’autres sources de trafic (notamment payantes)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Helvetica Neue Light"/>
              <a:buChar char="-"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Traduire l’intégralité du site en anglais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Helvetica Neue Light"/>
              <a:buChar char="-"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Travailler le maillage interne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Helvetica Neue Light"/>
              <a:buChar char="-"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Etudier le marché USA qui semble intéressé par la NC</a:t>
            </a:r>
            <a:endParaRPr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396" name="Google Shape;396;p37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2</a:t>
            </a:fld>
            <a:endParaRPr/>
          </a:p>
        </p:txBody>
      </p:sp>
      <p:sp>
        <p:nvSpPr>
          <p:cNvPr id="397" name="Google Shape;397;p37"/>
          <p:cNvSpPr txBox="1">
            <a:spLocks noGrp="1"/>
          </p:cNvSpPr>
          <p:nvPr>
            <p:ph type="title"/>
          </p:nvPr>
        </p:nvSpPr>
        <p:spPr>
          <a:xfrm>
            <a:off x="314785" y="234199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Synthèse des statistiques</a:t>
            </a:r>
            <a:endParaRPr sz="3400"/>
          </a:p>
        </p:txBody>
      </p:sp>
      <p:pic>
        <p:nvPicPr>
          <p:cNvPr id="398" name="Google Shape;39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37"/>
          <p:cNvSpPr txBox="1"/>
          <p:nvPr/>
        </p:nvSpPr>
        <p:spPr>
          <a:xfrm>
            <a:off x="3288975" y="4451550"/>
            <a:ext cx="1911000" cy="400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Note Tealforge : </a:t>
            </a:r>
            <a:r>
              <a:rPr lang="fr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4,5/5</a:t>
            </a:r>
            <a:endParaRPr b="1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00" name="Google Shape;400;p37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4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401" name="Google Shape;401;p37"/>
          <p:cNvPicPr preferRelativeResize="0"/>
          <p:nvPr/>
        </p:nvPicPr>
        <p:blipFill rotWithShape="1">
          <a:blip r:embed="rId5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58"/>
          <p:cNvSpPr/>
          <p:nvPr/>
        </p:nvSpPr>
        <p:spPr>
          <a:xfrm rot="5400000">
            <a:off x="3662350" y="-3662550"/>
            <a:ext cx="837000" cy="8162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7" name="Google Shape;687;p58"/>
          <p:cNvSpPr txBox="1">
            <a:spLocks noGrp="1"/>
          </p:cNvSpPr>
          <p:nvPr>
            <p:ph type="title"/>
          </p:nvPr>
        </p:nvSpPr>
        <p:spPr>
          <a:xfrm>
            <a:off x="516685" y="257274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Synthèse recommandations</a:t>
            </a:r>
            <a:endParaRPr sz="3400"/>
          </a:p>
        </p:txBody>
      </p:sp>
      <p:sp>
        <p:nvSpPr>
          <p:cNvPr id="688" name="Google Shape;688;p58"/>
          <p:cNvSpPr txBox="1">
            <a:spLocks noGrp="1"/>
          </p:cNvSpPr>
          <p:nvPr>
            <p:ph type="body" idx="1"/>
          </p:nvPr>
        </p:nvSpPr>
        <p:spPr>
          <a:xfrm>
            <a:off x="552150" y="1052250"/>
            <a:ext cx="8039700" cy="3461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Refaire l’arborescence et réorganiser le menu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Construire le site pour une expérience mobile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Améliorer la recherche interne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Tout contenu doit renvoyer vers des prestataires (playlists) et un acte de réservation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Reprendre les critères de filtrage des playlists / moteur de recherche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Travailler le maillage entre les pages connexes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Standardiser l’affichage et la sémantique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Adopter un ton plus commercial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Rendre la réservation en ligne incontournable dans le site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Garder un design et une lisibilité claire (éviter les éléments perturbateurs)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Maximiser les points de collecte de données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Relire, corriger et updater régulièrement les contenus (fautes, infos obsolètes…)</a:t>
            </a:r>
            <a:endParaRPr sz="1400">
              <a:solidFill>
                <a:schemeClr val="accent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fr" sz="1400">
                <a:solidFill>
                  <a:schemeClr val="accent1"/>
                </a:solidFill>
              </a:rPr>
              <a:t>Intégrer nativement une connexion CRM et à la solution de réservation</a:t>
            </a:r>
            <a:endParaRPr sz="1400">
              <a:solidFill>
                <a:schemeClr val="accent1"/>
              </a:solidFill>
            </a:endParaRPr>
          </a:p>
        </p:txBody>
      </p:sp>
      <p:sp>
        <p:nvSpPr>
          <p:cNvPr id="689" name="Google Shape;689;p58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20</a:t>
            </a:fld>
            <a:endParaRPr/>
          </a:p>
        </p:txBody>
      </p:sp>
      <p:pic>
        <p:nvPicPr>
          <p:cNvPr id="690" name="Google Shape;690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691" name="Google Shape;691;p58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4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692" name="Google Shape;692;p58"/>
          <p:cNvPicPr preferRelativeResize="0"/>
          <p:nvPr/>
        </p:nvPicPr>
        <p:blipFill rotWithShape="1">
          <a:blip r:embed="rId5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59"/>
          <p:cNvSpPr/>
          <p:nvPr/>
        </p:nvSpPr>
        <p:spPr>
          <a:xfrm rot="5400000">
            <a:off x="3662350" y="-3662550"/>
            <a:ext cx="837000" cy="8162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p59"/>
          <p:cNvSpPr txBox="1">
            <a:spLocks noGrp="1"/>
          </p:cNvSpPr>
          <p:nvPr>
            <p:ph type="title"/>
          </p:nvPr>
        </p:nvSpPr>
        <p:spPr>
          <a:xfrm>
            <a:off x="516685" y="257274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Recos :  contenu &amp; UX</a:t>
            </a:r>
            <a:endParaRPr sz="3400"/>
          </a:p>
        </p:txBody>
      </p:sp>
      <p:sp>
        <p:nvSpPr>
          <p:cNvPr id="699" name="Google Shape;699;p59"/>
          <p:cNvSpPr txBox="1">
            <a:spLocks noGrp="1"/>
          </p:cNvSpPr>
          <p:nvPr>
            <p:ph type="body" idx="1"/>
          </p:nvPr>
        </p:nvSpPr>
        <p:spPr>
          <a:xfrm>
            <a:off x="426525" y="1207950"/>
            <a:ext cx="8039700" cy="299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</a:rPr>
              <a:t>Moteur de recherche :</a:t>
            </a:r>
            <a:endParaRPr sz="1200" b="1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-"/>
            </a:pPr>
            <a:r>
              <a:rPr lang="fr" sz="1200">
                <a:solidFill>
                  <a:schemeClr val="accent1"/>
                </a:solidFill>
              </a:rPr>
              <a:t>Afficher moins de résultats, seulement ceux qui sont pertinents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-"/>
            </a:pPr>
            <a:r>
              <a:rPr lang="fr" sz="1200">
                <a:solidFill>
                  <a:schemeClr val="accent1"/>
                </a:solidFill>
              </a:rPr>
              <a:t>Rajouter la possibilité d’affiner les résultats (filtres secondaires)</a:t>
            </a:r>
            <a:endParaRPr sz="1200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</a:rPr>
              <a:t>Playlists</a:t>
            </a:r>
            <a:r>
              <a:rPr lang="fr" sz="1200">
                <a:solidFill>
                  <a:schemeClr val="accent1"/>
                </a:solidFill>
              </a:rPr>
              <a:t> :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-"/>
            </a:pPr>
            <a:r>
              <a:rPr lang="fr" sz="1200">
                <a:solidFill>
                  <a:schemeClr val="accent1"/>
                </a:solidFill>
              </a:rPr>
              <a:t>Mettre des liens entre les playlists connexes (en conservant les filtres de localisation)</a:t>
            </a:r>
            <a:br>
              <a:rPr lang="fr" sz="1200">
                <a:solidFill>
                  <a:schemeClr val="accent1"/>
                </a:solidFill>
              </a:rPr>
            </a:br>
            <a:r>
              <a:rPr lang="fr" sz="1200">
                <a:solidFill>
                  <a:schemeClr val="accent1"/>
                </a:solidFill>
              </a:rPr>
              <a:t>Ex : Sur la playlist Randonnées Bourail, proposer la playlist “Hébergements Bourail”</a:t>
            </a:r>
            <a:endParaRPr sz="1200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</a:rPr>
              <a:t> Fiches APIDAE :</a:t>
            </a:r>
            <a:endParaRPr sz="1600">
              <a:solidFill>
                <a:schemeClr val="accent1"/>
              </a:solidFill>
            </a:endParaRPr>
          </a:p>
          <a:p>
            <a:pPr marL="457200" lvl="0" indent="-342900" algn="l" rtl="0"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-"/>
            </a:pPr>
            <a:r>
              <a:rPr lang="fr" sz="1200">
                <a:solidFill>
                  <a:schemeClr val="accent1"/>
                </a:solidFill>
              </a:rPr>
              <a:t>Événement : rajouter l’année sur les événements</a:t>
            </a:r>
            <a:r>
              <a:rPr lang="fr" sz="1600">
                <a:solidFill>
                  <a:schemeClr val="accent1"/>
                </a:solidFill>
              </a:rPr>
              <a:t> 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-"/>
            </a:pPr>
            <a:r>
              <a:rPr lang="fr" sz="1200">
                <a:solidFill>
                  <a:schemeClr val="accent1"/>
                </a:solidFill>
              </a:rPr>
              <a:t>Compléter les fiches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-"/>
            </a:pPr>
            <a:r>
              <a:rPr lang="fr" sz="1200">
                <a:solidFill>
                  <a:schemeClr val="accent1"/>
                </a:solidFill>
              </a:rPr>
              <a:t>Revoir l’organisation des boutons pour mettre l’accent sur l’accès à la réservation</a:t>
            </a:r>
            <a:endParaRPr sz="1200">
              <a:solidFill>
                <a:schemeClr val="accent1"/>
              </a:solidFill>
            </a:endParaRPr>
          </a:p>
        </p:txBody>
      </p:sp>
      <p:sp>
        <p:nvSpPr>
          <p:cNvPr id="700" name="Google Shape;700;p59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21</a:t>
            </a:fld>
            <a:endParaRPr/>
          </a:p>
        </p:txBody>
      </p:sp>
      <p:pic>
        <p:nvPicPr>
          <p:cNvPr id="701" name="Google Shape;701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2" name="Google Shape;702;p59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4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703" name="Google Shape;703;p59"/>
          <p:cNvPicPr preferRelativeResize="0"/>
          <p:nvPr/>
        </p:nvPicPr>
        <p:blipFill rotWithShape="1">
          <a:blip r:embed="rId5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60"/>
          <p:cNvSpPr/>
          <p:nvPr/>
        </p:nvSpPr>
        <p:spPr>
          <a:xfrm rot="5400000">
            <a:off x="3662350" y="-3662550"/>
            <a:ext cx="837000" cy="8162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9" name="Google Shape;709;p60"/>
          <p:cNvSpPr txBox="1">
            <a:spLocks noGrp="1"/>
          </p:cNvSpPr>
          <p:nvPr>
            <p:ph type="title"/>
          </p:nvPr>
        </p:nvSpPr>
        <p:spPr>
          <a:xfrm>
            <a:off x="516685" y="257274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Recos :  contenu &amp; UX</a:t>
            </a:r>
            <a:endParaRPr sz="3400"/>
          </a:p>
        </p:txBody>
      </p:sp>
      <p:sp>
        <p:nvSpPr>
          <p:cNvPr id="710" name="Google Shape;710;p60"/>
          <p:cNvSpPr txBox="1">
            <a:spLocks noGrp="1"/>
          </p:cNvSpPr>
          <p:nvPr>
            <p:ph type="body" idx="1"/>
          </p:nvPr>
        </p:nvSpPr>
        <p:spPr>
          <a:xfrm>
            <a:off x="671975" y="1281075"/>
            <a:ext cx="8039700" cy="1886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chemeClr val="accent1"/>
                </a:solidFill>
              </a:rPr>
              <a:t>Menu principal :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-"/>
            </a:pPr>
            <a:r>
              <a:rPr lang="fr" sz="1200">
                <a:solidFill>
                  <a:schemeClr val="accent1"/>
                </a:solidFill>
              </a:rPr>
              <a:t>Revoir l’organisation et la sémantique des menus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-"/>
            </a:pPr>
            <a:r>
              <a:rPr lang="fr" sz="1200">
                <a:solidFill>
                  <a:schemeClr val="accent1"/>
                </a:solidFill>
              </a:rPr>
              <a:t>Guider l’internaute vers les pages essentielles/prioritaires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-"/>
            </a:pPr>
            <a:r>
              <a:rPr lang="fr" sz="1200">
                <a:solidFill>
                  <a:schemeClr val="accent1"/>
                </a:solidFill>
              </a:rPr>
              <a:t>Standardiser les liens (ex : liste de régions)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-"/>
            </a:pPr>
            <a:r>
              <a:rPr lang="fr" sz="1200">
                <a:solidFill>
                  <a:schemeClr val="accent1"/>
                </a:solidFill>
              </a:rPr>
              <a:t>Mettre tout ce qui est de l’ordre du conseil/edito dans un onglet de découverte</a:t>
            </a:r>
            <a:endParaRPr sz="1200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r>
              <a:rPr lang="fr" sz="1200" b="1"/>
              <a:t>Menu secondaire :</a:t>
            </a:r>
            <a:endParaRPr sz="1200" b="1"/>
          </a:p>
          <a:p>
            <a:pPr marL="457200" lvl="0" indent="-304800" algn="l" rtl="0">
              <a:spcBef>
                <a:spcPts val="900"/>
              </a:spcBef>
              <a:spcAft>
                <a:spcPts val="0"/>
              </a:spcAft>
              <a:buSzPts val="1200"/>
              <a:buChar char="-"/>
            </a:pPr>
            <a:r>
              <a:rPr lang="fr" sz="1200"/>
              <a:t>Créer un menu dédié en header + footer pour promouvoir les prestataires (hébergements, activités, transports)</a:t>
            </a:r>
            <a:endParaRPr sz="1200"/>
          </a:p>
          <a:p>
            <a:pPr marL="0" lvl="0" indent="0" algn="l" rtl="0">
              <a:spcBef>
                <a:spcPts val="900"/>
              </a:spcBef>
              <a:spcAft>
                <a:spcPts val="900"/>
              </a:spcAft>
              <a:buNone/>
            </a:pPr>
            <a:endParaRPr sz="1200" b="1"/>
          </a:p>
        </p:txBody>
      </p:sp>
      <p:sp>
        <p:nvSpPr>
          <p:cNvPr id="711" name="Google Shape;711;p60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22</a:t>
            </a:fld>
            <a:endParaRPr/>
          </a:p>
        </p:txBody>
      </p:sp>
      <p:pic>
        <p:nvPicPr>
          <p:cNvPr id="712" name="Google Shape;712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713" name="Google Shape;713;p60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4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714" name="Google Shape;714;p60"/>
          <p:cNvPicPr preferRelativeResize="0"/>
          <p:nvPr/>
        </p:nvPicPr>
        <p:blipFill rotWithShape="1">
          <a:blip r:embed="rId5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6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59813" y="3407875"/>
            <a:ext cx="5042074" cy="34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61"/>
          <p:cNvSpPr/>
          <p:nvPr/>
        </p:nvSpPr>
        <p:spPr>
          <a:xfrm rot="5400000">
            <a:off x="3662350" y="-3662550"/>
            <a:ext cx="837000" cy="8162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Google Shape;721;p61"/>
          <p:cNvSpPr txBox="1">
            <a:spLocks noGrp="1"/>
          </p:cNvSpPr>
          <p:nvPr>
            <p:ph type="title"/>
          </p:nvPr>
        </p:nvSpPr>
        <p:spPr>
          <a:xfrm>
            <a:off x="516685" y="257274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Recos : commercialisation</a:t>
            </a:r>
            <a:endParaRPr sz="3400"/>
          </a:p>
        </p:txBody>
      </p:sp>
      <p:sp>
        <p:nvSpPr>
          <p:cNvPr id="722" name="Google Shape;722;p61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23</a:t>
            </a:fld>
            <a:endParaRPr/>
          </a:p>
        </p:txBody>
      </p:sp>
      <p:pic>
        <p:nvPicPr>
          <p:cNvPr id="723" name="Google Shape;723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724" name="Google Shape;724;p61"/>
          <p:cNvSpPr txBox="1"/>
          <p:nvPr/>
        </p:nvSpPr>
        <p:spPr>
          <a:xfrm>
            <a:off x="472700" y="914125"/>
            <a:ext cx="830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Objectif</a:t>
            </a:r>
            <a:r>
              <a:rPr lang="fr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 : intégrer la vente en ligne dans la refonte du site vitrine actuel pour le rendre marchand.</a:t>
            </a:r>
            <a:endParaRPr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25" name="Google Shape;725;p61"/>
          <p:cNvSpPr txBox="1">
            <a:spLocks noGrp="1"/>
          </p:cNvSpPr>
          <p:nvPr>
            <p:ph type="body" idx="1"/>
          </p:nvPr>
        </p:nvSpPr>
        <p:spPr>
          <a:xfrm>
            <a:off x="552150" y="1482213"/>
            <a:ext cx="8039700" cy="306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 u="sng">
                <a:solidFill>
                  <a:schemeClr val="accent1"/>
                </a:solidFill>
              </a:rPr>
              <a:t>Inciter la conversion via l’ergonomie</a:t>
            </a:r>
            <a:endParaRPr sz="1200" b="1" u="sng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>
                <a:solidFill>
                  <a:schemeClr val="accent1"/>
                </a:solidFill>
              </a:rPr>
              <a:t>Faire en sorte d’avoir des </a:t>
            </a:r>
            <a:r>
              <a:rPr lang="fr" sz="1200" b="1">
                <a:solidFill>
                  <a:schemeClr val="accent1"/>
                </a:solidFill>
              </a:rPr>
              <a:t>accès directs</a:t>
            </a:r>
            <a:r>
              <a:rPr lang="fr" sz="1200">
                <a:solidFill>
                  <a:schemeClr val="accent1"/>
                </a:solidFill>
              </a:rPr>
              <a:t> à la réservation, bien visibles et permanents sur toutes les pages du site.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>
                <a:solidFill>
                  <a:schemeClr val="accent1"/>
                </a:solidFill>
              </a:rPr>
              <a:t>Intégrer des </a:t>
            </a:r>
            <a:r>
              <a:rPr lang="fr" sz="1200" b="1">
                <a:solidFill>
                  <a:schemeClr val="accent1"/>
                </a:solidFill>
              </a:rPr>
              <a:t>moteurs de réservation</a:t>
            </a:r>
            <a:r>
              <a:rPr lang="fr" sz="1200">
                <a:solidFill>
                  <a:schemeClr val="accent1"/>
                </a:solidFill>
              </a:rPr>
              <a:t> </a:t>
            </a:r>
            <a:r>
              <a:rPr lang="fr" sz="1200" b="1">
                <a:solidFill>
                  <a:schemeClr val="accent1"/>
                </a:solidFill>
              </a:rPr>
              <a:t>génériques</a:t>
            </a:r>
            <a:r>
              <a:rPr lang="fr" sz="1200">
                <a:solidFill>
                  <a:schemeClr val="accent1"/>
                </a:solidFill>
              </a:rPr>
              <a:t> (multi produits/destinations) sur toutes les pages à forte visibilité / trafic (homepage, N1, N2, etc)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 b="1">
                <a:solidFill>
                  <a:schemeClr val="accent1"/>
                </a:solidFill>
              </a:rPr>
              <a:t>Détacher graphiquement</a:t>
            </a:r>
            <a:r>
              <a:rPr lang="fr" sz="1200">
                <a:solidFill>
                  <a:schemeClr val="accent1"/>
                </a:solidFill>
              </a:rPr>
              <a:t> tous éléments liés à la réservation (couleurs/taille des boutons et liens, blocs visibles)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>
                <a:solidFill>
                  <a:schemeClr val="accent1"/>
                </a:solidFill>
              </a:rPr>
              <a:t>Dès que cela est possible, </a:t>
            </a:r>
            <a:r>
              <a:rPr lang="fr" sz="1200" b="1">
                <a:solidFill>
                  <a:schemeClr val="accent1"/>
                </a:solidFill>
              </a:rPr>
              <a:t>afficher des infos commerciales</a:t>
            </a:r>
            <a:r>
              <a:rPr lang="fr" sz="1200">
                <a:solidFill>
                  <a:schemeClr val="accent1"/>
                </a:solidFill>
              </a:rPr>
              <a:t> : disponibilité, tarif min, note moyenne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>
                <a:solidFill>
                  <a:schemeClr val="accent1"/>
                </a:solidFill>
              </a:rPr>
              <a:t>Proposer des prestations connexes sur toutes les pages SIT</a:t>
            </a:r>
            <a:endParaRPr sz="1200">
              <a:solidFill>
                <a:schemeClr val="accent1"/>
              </a:solidFill>
            </a:endParaRPr>
          </a:p>
          <a:p>
            <a:pPr marL="457200" lvl="0" indent="0" algn="l" rtl="0">
              <a:spcBef>
                <a:spcPts val="90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900"/>
              </a:spcBef>
              <a:spcAft>
                <a:spcPts val="900"/>
              </a:spcAft>
              <a:buNone/>
            </a:pPr>
            <a:r>
              <a:rPr lang="fr" sz="1200">
                <a:solidFill>
                  <a:schemeClr val="accent3"/>
                </a:solidFill>
              </a:rPr>
              <a:t>→</a:t>
            </a:r>
            <a:r>
              <a:rPr lang="fr" sz="1200"/>
              <a:t> </a:t>
            </a:r>
            <a:r>
              <a:rPr lang="fr" sz="1200" b="1">
                <a:solidFill>
                  <a:schemeClr val="accent3"/>
                </a:solidFill>
              </a:rPr>
              <a:t>Le détail des recommandations techniques/contenus pour adapter le site actuel est disponible sur le document de synthèse fourni en annexe de ce document.</a:t>
            </a:r>
            <a:endParaRPr sz="1200" b="1">
              <a:solidFill>
                <a:schemeClr val="accent3"/>
              </a:solidFill>
            </a:endParaRPr>
          </a:p>
        </p:txBody>
      </p:sp>
      <p:sp>
        <p:nvSpPr>
          <p:cNvPr id="726" name="Google Shape;726;p61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4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727" name="Google Shape;727;p61"/>
          <p:cNvPicPr preferRelativeResize="0"/>
          <p:nvPr/>
        </p:nvPicPr>
        <p:blipFill rotWithShape="1">
          <a:blip r:embed="rId5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62"/>
          <p:cNvSpPr/>
          <p:nvPr/>
        </p:nvSpPr>
        <p:spPr>
          <a:xfrm rot="5400000">
            <a:off x="3662350" y="-3662550"/>
            <a:ext cx="837000" cy="8162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3" name="Google Shape;733;p62"/>
          <p:cNvSpPr txBox="1">
            <a:spLocks noGrp="1"/>
          </p:cNvSpPr>
          <p:nvPr>
            <p:ph type="title"/>
          </p:nvPr>
        </p:nvSpPr>
        <p:spPr>
          <a:xfrm>
            <a:off x="516685" y="257274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Recos : commercialisation</a:t>
            </a:r>
            <a:endParaRPr sz="3400"/>
          </a:p>
        </p:txBody>
      </p:sp>
      <p:sp>
        <p:nvSpPr>
          <p:cNvPr id="734" name="Google Shape;734;p62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24</a:t>
            </a:fld>
            <a:endParaRPr/>
          </a:p>
        </p:txBody>
      </p:sp>
      <p:pic>
        <p:nvPicPr>
          <p:cNvPr id="735" name="Google Shape;735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p62"/>
          <p:cNvSpPr txBox="1"/>
          <p:nvPr/>
        </p:nvSpPr>
        <p:spPr>
          <a:xfrm>
            <a:off x="472700" y="837925"/>
            <a:ext cx="830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Objectif</a:t>
            </a:r>
            <a:r>
              <a:rPr lang="fr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 : intégrer la vente en ligne dans la refonte du site vitrine actuel pour le rendre marchand.</a:t>
            </a:r>
            <a:endParaRPr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37" name="Google Shape;737;p62"/>
          <p:cNvSpPr txBox="1">
            <a:spLocks noGrp="1"/>
          </p:cNvSpPr>
          <p:nvPr>
            <p:ph type="body" idx="1"/>
          </p:nvPr>
        </p:nvSpPr>
        <p:spPr>
          <a:xfrm>
            <a:off x="552150" y="1413575"/>
            <a:ext cx="8039700" cy="306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 u="sng">
                <a:solidFill>
                  <a:schemeClr val="accent1"/>
                </a:solidFill>
              </a:rPr>
              <a:t>Inciter la conversion via les contenus</a:t>
            </a:r>
            <a:endParaRPr sz="1200" b="1" u="sng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>
                <a:solidFill>
                  <a:schemeClr val="accent1"/>
                </a:solidFill>
              </a:rPr>
              <a:t>Revoir la mise en page des contenus pour les rendres plus commerciaux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>
                <a:solidFill>
                  <a:schemeClr val="accent1"/>
                </a:solidFill>
              </a:rPr>
              <a:t>Fiche produits / Pages APIDAE : compléter les fiches où il manque des informations/visuels.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>
                <a:solidFill>
                  <a:schemeClr val="accent1"/>
                </a:solidFill>
              </a:rPr>
              <a:t>Revoir le menu pour réduire les choix de navigation et pousser les pages prioritaires (en fonction des objectifs de vente et les recherches principales des utilisateurs)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>
                <a:solidFill>
                  <a:schemeClr val="accent1"/>
                </a:solidFill>
              </a:rPr>
              <a:t>Vérifier que les pages ne sont pas trop lourdes en contenu superflu pour se concentrer sur les infos clés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>
                <a:solidFill>
                  <a:schemeClr val="accent1"/>
                </a:solidFill>
              </a:rPr>
              <a:t>Créer des pages de contenu et articles de blog faisant la promotion de prestations en fonction de la saisonnalité, des événements, et selon les statistiques de recherche/vente  (ex : offres promos, hôtels mieux notés, activités idp…)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>
                <a:solidFill>
                  <a:schemeClr val="accent1"/>
                </a:solidFill>
              </a:rPr>
              <a:t>Présenter / Pousser les prestations disponibles et réservables en ligne en priorité</a:t>
            </a:r>
            <a:endParaRPr sz="120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➔"/>
            </a:pPr>
            <a:r>
              <a:rPr lang="fr" sz="1200">
                <a:solidFill>
                  <a:schemeClr val="accent1"/>
                </a:solidFill>
              </a:rPr>
              <a:t>Systématiser l'intégration de boutons d’actions vers des fiches produits/liste de produits sur les pages de contenu</a:t>
            </a:r>
            <a:endParaRPr sz="1200">
              <a:solidFill>
                <a:schemeClr val="accent1"/>
              </a:solidFill>
            </a:endParaRPr>
          </a:p>
          <a:p>
            <a:pPr marL="457200" lvl="0" indent="0" algn="l" rtl="0">
              <a:spcBef>
                <a:spcPts val="90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900"/>
              </a:spcBef>
              <a:spcAft>
                <a:spcPts val="900"/>
              </a:spcAft>
              <a:buNone/>
            </a:pPr>
            <a:r>
              <a:rPr lang="fr" sz="1200">
                <a:solidFill>
                  <a:schemeClr val="accent3"/>
                </a:solidFill>
              </a:rPr>
              <a:t>→</a:t>
            </a:r>
            <a:r>
              <a:rPr lang="fr" sz="1200"/>
              <a:t> </a:t>
            </a:r>
            <a:r>
              <a:rPr lang="fr" sz="1200" b="1">
                <a:solidFill>
                  <a:schemeClr val="accent3"/>
                </a:solidFill>
              </a:rPr>
              <a:t>Le détail des recommandations techniques/contenus pour adapter le site actuel est disponible sur le document de synthèse fourni en annexe de ce document.</a:t>
            </a:r>
            <a:endParaRPr sz="1200" b="1">
              <a:solidFill>
                <a:schemeClr val="accent3"/>
              </a:solidFill>
            </a:endParaRPr>
          </a:p>
        </p:txBody>
      </p:sp>
      <p:sp>
        <p:nvSpPr>
          <p:cNvPr id="738" name="Google Shape;738;p62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4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739" name="Google Shape;739;p62"/>
          <p:cNvPicPr preferRelativeResize="0"/>
          <p:nvPr/>
        </p:nvPicPr>
        <p:blipFill rotWithShape="1">
          <a:blip r:embed="rId5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63"/>
          <p:cNvSpPr/>
          <p:nvPr/>
        </p:nvSpPr>
        <p:spPr>
          <a:xfrm rot="5400000">
            <a:off x="3662350" y="-3662550"/>
            <a:ext cx="837000" cy="8162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5" name="Google Shape;745;p63"/>
          <p:cNvSpPr txBox="1">
            <a:spLocks noGrp="1"/>
          </p:cNvSpPr>
          <p:nvPr>
            <p:ph type="title"/>
          </p:nvPr>
        </p:nvSpPr>
        <p:spPr>
          <a:xfrm>
            <a:off x="516685" y="257274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Recos : commercialisation</a:t>
            </a:r>
            <a:endParaRPr sz="3400"/>
          </a:p>
        </p:txBody>
      </p:sp>
      <p:sp>
        <p:nvSpPr>
          <p:cNvPr id="746" name="Google Shape;746;p63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25</a:t>
            </a:fld>
            <a:endParaRPr/>
          </a:p>
        </p:txBody>
      </p:sp>
      <p:pic>
        <p:nvPicPr>
          <p:cNvPr id="747" name="Google Shape;747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63"/>
          <p:cNvSpPr txBox="1"/>
          <p:nvPr/>
        </p:nvSpPr>
        <p:spPr>
          <a:xfrm>
            <a:off x="472700" y="837925"/>
            <a:ext cx="830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Objectif</a:t>
            </a:r>
            <a:r>
              <a:rPr lang="fr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 : intégrer la vente en ligne dans la refonte du site vitrine actuel pour le rendre marchand.</a:t>
            </a:r>
            <a:endParaRPr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49" name="Google Shape;749;p63"/>
          <p:cNvSpPr txBox="1">
            <a:spLocks noGrp="1"/>
          </p:cNvSpPr>
          <p:nvPr>
            <p:ph type="body" idx="1"/>
          </p:nvPr>
        </p:nvSpPr>
        <p:spPr>
          <a:xfrm>
            <a:off x="552150" y="1513850"/>
            <a:ext cx="8039700" cy="306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 u="sng" dirty="0">
                <a:solidFill>
                  <a:schemeClr val="accent1"/>
                </a:solidFill>
              </a:rPr>
              <a:t>Blocs à faire développer :</a:t>
            </a:r>
            <a:br>
              <a:rPr lang="fr" sz="1200" b="1" u="sng" dirty="0">
                <a:solidFill>
                  <a:schemeClr val="accent1"/>
                </a:solidFill>
              </a:rPr>
            </a:br>
            <a:r>
              <a:rPr lang="fr" sz="1200" dirty="0">
                <a:solidFill>
                  <a:schemeClr val="accent1"/>
                </a:solidFill>
              </a:rPr>
              <a:t>L’ensemble des blocs seront connectés à la solution de réservation Sud Tourisme. Ils devront être intégrables sur n’importe quelle page du site et serviront à engager les visiteurs dans un tunnel de conversion finalisé par une réservation en ligne.</a:t>
            </a:r>
            <a:endParaRPr sz="1200" dirty="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200"/>
              <a:buAutoNum type="arabicPeriod"/>
            </a:pPr>
            <a:r>
              <a:rPr lang="fr" sz="1200" b="1" dirty="0">
                <a:solidFill>
                  <a:schemeClr val="accent1"/>
                </a:solidFill>
              </a:rPr>
              <a:t>Moteur de recherche générique : </a:t>
            </a:r>
            <a:r>
              <a:rPr lang="fr" sz="1200" dirty="0">
                <a:solidFill>
                  <a:schemeClr val="accent1"/>
                </a:solidFill>
              </a:rPr>
              <a:t>déclenche une recherche globale sur des dates, une destination et/ou un type de prestation particulier</a:t>
            </a:r>
            <a:br>
              <a:rPr lang="fr" sz="1200" i="1" dirty="0">
                <a:solidFill>
                  <a:schemeClr val="accent1"/>
                </a:solidFill>
              </a:rPr>
            </a:br>
            <a:r>
              <a:rPr lang="fr" sz="1100" i="1" dirty="0">
                <a:solidFill>
                  <a:schemeClr val="accent1"/>
                </a:solidFill>
              </a:rPr>
              <a:t>&gt; Pourra être intégré dans les pages principales du site (hors Playlist et APIDAE).</a:t>
            </a:r>
            <a:br>
              <a:rPr lang="fr" sz="1100" i="1" dirty="0">
                <a:solidFill>
                  <a:schemeClr val="accent1"/>
                </a:solidFill>
              </a:rPr>
            </a:br>
            <a:endParaRPr sz="1200" i="1" dirty="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AutoNum type="arabicPeriod"/>
            </a:pPr>
            <a:r>
              <a:rPr lang="fr" sz="1200" b="1" dirty="0">
                <a:solidFill>
                  <a:schemeClr val="accent1"/>
                </a:solidFill>
              </a:rPr>
              <a:t>Widget calendrier des disponibilités</a:t>
            </a:r>
            <a:r>
              <a:rPr lang="fr" sz="1200" dirty="0">
                <a:solidFill>
                  <a:schemeClr val="accent1"/>
                </a:solidFill>
              </a:rPr>
              <a:t> : affiche les dispos d’un prestataire sur un calendrier configuré via le BO.</a:t>
            </a:r>
            <a:br>
              <a:rPr lang="fr" sz="1200" dirty="0">
                <a:solidFill>
                  <a:schemeClr val="accent1"/>
                </a:solidFill>
              </a:rPr>
            </a:br>
            <a:r>
              <a:rPr lang="fr" sz="1100" i="1" dirty="0">
                <a:solidFill>
                  <a:schemeClr val="accent1"/>
                </a:solidFill>
              </a:rPr>
              <a:t>&gt; Pourra être intégré dans des pages de contenus qui listent des prestataires ou sur la fiche APIDAE d’un prestataire.</a:t>
            </a:r>
            <a:br>
              <a:rPr lang="fr" sz="1200" dirty="0">
                <a:solidFill>
                  <a:schemeClr val="accent1"/>
                </a:solidFill>
              </a:rPr>
            </a:br>
            <a:endParaRPr sz="1200" dirty="0">
              <a:solidFill>
                <a:schemeClr val="accent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AutoNum type="arabicPeriod"/>
            </a:pPr>
            <a:r>
              <a:rPr lang="fr" sz="1200" b="1" dirty="0">
                <a:solidFill>
                  <a:schemeClr val="accent1"/>
                </a:solidFill>
              </a:rPr>
              <a:t>Widget liste de produits</a:t>
            </a:r>
            <a:r>
              <a:rPr lang="fr" sz="1200" dirty="0">
                <a:solidFill>
                  <a:schemeClr val="accent1"/>
                </a:solidFill>
              </a:rPr>
              <a:t> : affiche une liste de prestations disponibles avec tarifs sur des dates prédéfinies et sur un ou plusieurs prestataires définies en BO.</a:t>
            </a:r>
            <a:br>
              <a:rPr lang="fr" sz="1200" dirty="0">
                <a:solidFill>
                  <a:schemeClr val="accent1"/>
                </a:solidFill>
              </a:rPr>
            </a:br>
            <a:r>
              <a:rPr lang="fr" sz="1100" i="1" dirty="0">
                <a:solidFill>
                  <a:schemeClr val="accent1"/>
                </a:solidFill>
              </a:rPr>
              <a:t>&gt; Pourra être intégré dans des pages de contenus qui listent des prestataires ou sur la fiche APIDAE d’un prestataire.</a:t>
            </a:r>
            <a:endParaRPr sz="1100" i="1" dirty="0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900"/>
              </a:spcBef>
              <a:spcAft>
                <a:spcPts val="0"/>
              </a:spcAft>
              <a:buNone/>
            </a:pPr>
            <a:endParaRPr sz="1100" i="1" dirty="0"/>
          </a:p>
          <a:p>
            <a:pPr marL="457200" lvl="0" indent="0" algn="l" rtl="0">
              <a:spcBef>
                <a:spcPts val="900"/>
              </a:spcBef>
              <a:spcAft>
                <a:spcPts val="0"/>
              </a:spcAft>
              <a:buNone/>
            </a:pPr>
            <a:endParaRPr sz="1200" dirty="0"/>
          </a:p>
          <a:p>
            <a:pPr marL="0" lvl="0" indent="0" algn="l" rtl="0">
              <a:spcBef>
                <a:spcPts val="900"/>
              </a:spcBef>
              <a:spcAft>
                <a:spcPts val="900"/>
              </a:spcAft>
              <a:buNone/>
            </a:pPr>
            <a:endParaRPr sz="1200" b="1" dirty="0">
              <a:solidFill>
                <a:schemeClr val="accent3"/>
              </a:solidFill>
            </a:endParaRPr>
          </a:p>
        </p:txBody>
      </p:sp>
      <p:sp>
        <p:nvSpPr>
          <p:cNvPr id="750" name="Google Shape;750;p63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4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751" name="Google Shape;751;p63"/>
          <p:cNvPicPr preferRelativeResize="0"/>
          <p:nvPr/>
        </p:nvPicPr>
        <p:blipFill rotWithShape="1">
          <a:blip r:embed="rId5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38"/>
          <p:cNvSpPr txBox="1">
            <a:spLocks noGrp="1"/>
          </p:cNvSpPr>
          <p:nvPr>
            <p:ph type="subTitle" idx="1"/>
          </p:nvPr>
        </p:nvSpPr>
        <p:spPr>
          <a:xfrm>
            <a:off x="311700" y="3138925"/>
            <a:ext cx="85206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600" b="1">
                <a:solidFill>
                  <a:schemeClr val="lt1"/>
                </a:solidFill>
              </a:rPr>
              <a:t>AUDIT SEO</a:t>
            </a:r>
            <a:br>
              <a:rPr lang="fr" sz="2600" b="1">
                <a:solidFill>
                  <a:schemeClr val="lt1"/>
                </a:solidFill>
              </a:rPr>
            </a:br>
            <a:r>
              <a:rPr lang="fr" sz="2600">
                <a:solidFill>
                  <a:schemeClr val="lt1"/>
                </a:solidFill>
                <a:latin typeface="Barlow ExtraLight"/>
                <a:ea typeface="Barlow ExtraLight"/>
                <a:cs typeface="Barlow ExtraLight"/>
                <a:sym typeface="Barlow ExtraLight"/>
              </a:rPr>
              <a:t>www.sudtourisme.nc</a:t>
            </a:r>
            <a:endParaRPr sz="2600">
              <a:solidFill>
                <a:schemeClr val="lt1"/>
              </a:solidFill>
              <a:latin typeface="Barlow ExtraLight"/>
              <a:ea typeface="Barlow ExtraLight"/>
              <a:cs typeface="Barlow ExtraLight"/>
              <a:sym typeface="Barlow ExtraLigh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chemeClr val="lt1"/>
              </a:solidFill>
              <a:latin typeface="Barlow ExtraLight"/>
              <a:ea typeface="Barlow ExtraLight"/>
              <a:cs typeface="Barlow ExtraLight"/>
              <a:sym typeface="Barlow ExtraLight"/>
            </a:endParaRPr>
          </a:p>
        </p:txBody>
      </p:sp>
      <p:sp>
        <p:nvSpPr>
          <p:cNvPr id="407" name="Google Shape;407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3</a:t>
            </a:fld>
            <a:endParaRPr/>
          </a:p>
        </p:txBody>
      </p:sp>
      <p:pic>
        <p:nvPicPr>
          <p:cNvPr id="408" name="Google Shape;408;p38"/>
          <p:cNvPicPr preferRelativeResize="0"/>
          <p:nvPr/>
        </p:nvPicPr>
        <p:blipFill rotWithShape="1">
          <a:blip r:embed="rId3">
            <a:alphaModFix/>
          </a:blip>
          <a:srcRect l="19853" t="37876" r="19470" b="38822"/>
          <a:stretch/>
        </p:blipFill>
        <p:spPr>
          <a:xfrm>
            <a:off x="7210975" y="4349075"/>
            <a:ext cx="1736725" cy="666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2813" y="395200"/>
            <a:ext cx="2946375" cy="294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39"/>
          <p:cNvSpPr/>
          <p:nvPr/>
        </p:nvSpPr>
        <p:spPr>
          <a:xfrm>
            <a:off x="0" y="0"/>
            <a:ext cx="3762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39"/>
          <p:cNvSpPr/>
          <p:nvPr/>
        </p:nvSpPr>
        <p:spPr>
          <a:xfrm>
            <a:off x="4049900" y="500194"/>
            <a:ext cx="1619100" cy="5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39"/>
          <p:cNvSpPr txBox="1"/>
          <p:nvPr/>
        </p:nvSpPr>
        <p:spPr>
          <a:xfrm>
            <a:off x="335175" y="347800"/>
            <a:ext cx="35640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Annuaires et sites référents</a:t>
            </a:r>
            <a:endParaRPr sz="3400"/>
          </a:p>
        </p:txBody>
      </p:sp>
      <p:sp>
        <p:nvSpPr>
          <p:cNvPr id="417" name="Google Shape;417;p39"/>
          <p:cNvSpPr txBox="1"/>
          <p:nvPr/>
        </p:nvSpPr>
        <p:spPr>
          <a:xfrm>
            <a:off x="405829" y="2254315"/>
            <a:ext cx="3111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aphicFrame>
        <p:nvGraphicFramePr>
          <p:cNvPr id="418" name="Google Shape;418;p39"/>
          <p:cNvGraphicFramePr/>
          <p:nvPr/>
        </p:nvGraphicFramePr>
        <p:xfrm>
          <a:off x="4049909" y="780885"/>
          <a:ext cx="2106375" cy="147750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210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04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38761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Existants NC</a:t>
                      </a:r>
                      <a:endParaRPr sz="1200" b="1" u="none" strike="noStrike" cap="none">
                        <a:solidFill>
                          <a:srgbClr val="38761D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70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50" u="sng">
                          <a:solidFill>
                            <a:schemeClr val="hlink"/>
                          </a:solidFill>
                          <a:hlinkClick r:id="rId3"/>
                        </a:rPr>
                        <a:t>aircalin.nc</a:t>
                      </a:r>
                      <a:br>
                        <a:rPr lang="fr" sz="1050">
                          <a:solidFill>
                            <a:schemeClr val="accent1"/>
                          </a:solidFill>
                        </a:rPr>
                      </a:br>
                      <a:r>
                        <a:rPr lang="fr" sz="1050" u="sng">
                          <a:solidFill>
                            <a:schemeClr val="hlink"/>
                          </a:solidFill>
                          <a:hlinkClick r:id="rId4"/>
                        </a:rPr>
                        <a:t>cci.nc</a:t>
                      </a:r>
                      <a:endParaRPr sz="1050">
                        <a:solidFill>
                          <a:schemeClr val="accent1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50" u="sng">
                          <a:solidFill>
                            <a:schemeClr val="hlink"/>
                          </a:solidFill>
                          <a:hlinkClick r:id="rId5"/>
                        </a:rPr>
                        <a:t>deva.nc</a:t>
                      </a:r>
                      <a:br>
                        <a:rPr lang="fr" sz="1050">
                          <a:solidFill>
                            <a:schemeClr val="accent1"/>
                          </a:solidFill>
                        </a:rPr>
                      </a:br>
                      <a:r>
                        <a:rPr lang="fr" sz="1050" u="sng">
                          <a:solidFill>
                            <a:schemeClr val="hlink"/>
                          </a:solidFill>
                          <a:hlinkClick r:id="rId6"/>
                        </a:rPr>
                        <a:t>lesquais.nc</a:t>
                      </a:r>
                      <a:endParaRPr sz="1050">
                        <a:solidFill>
                          <a:schemeClr val="accent1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9" name="Google Shape;419;p39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4</a:t>
            </a:fld>
            <a:endParaRPr/>
          </a:p>
        </p:txBody>
      </p:sp>
      <p:sp>
        <p:nvSpPr>
          <p:cNvPr id="420" name="Google Shape;420;p39"/>
          <p:cNvSpPr txBox="1"/>
          <p:nvPr/>
        </p:nvSpPr>
        <p:spPr>
          <a:xfrm>
            <a:off x="381150" y="1555800"/>
            <a:ext cx="30000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</a:t>
            </a:r>
            <a:r>
              <a:rPr lang="fr" sz="1200">
                <a:solidFill>
                  <a:schemeClr val="accent1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ommentaires 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Très peu de liens optimisés en NC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Pas de présence dans les annuaires spécifiques (France ou international)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Profil de liens à développer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Peu de liens = mauvais SEO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aphicFrame>
        <p:nvGraphicFramePr>
          <p:cNvPr id="421" name="Google Shape;421;p39"/>
          <p:cNvGraphicFramePr/>
          <p:nvPr/>
        </p:nvGraphicFramePr>
        <p:xfrm>
          <a:off x="6443884" y="780880"/>
          <a:ext cx="1724650" cy="152400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724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85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Potentiels NC</a:t>
                      </a:r>
                      <a:endParaRPr sz="1200" b="1" u="none" strike="noStrike" cap="none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3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50" b="1">
                          <a:solidFill>
                            <a:schemeClr val="dk1"/>
                          </a:solidFill>
                        </a:rPr>
                        <a:t>Annuaires locaux</a:t>
                      </a:r>
                      <a:br>
                        <a:rPr lang="fr" sz="1050">
                          <a:solidFill>
                            <a:schemeClr val="dk1"/>
                          </a:solidFill>
                        </a:rPr>
                      </a:br>
                      <a:r>
                        <a:rPr lang="fr" sz="1050" b="1">
                          <a:solidFill>
                            <a:schemeClr val="dk1"/>
                          </a:solidFill>
                        </a:rPr>
                        <a:t>Partenaires </a:t>
                      </a:r>
                      <a:br>
                        <a:rPr lang="fr" sz="1050" b="1">
                          <a:solidFill>
                            <a:schemeClr val="dk1"/>
                          </a:solidFill>
                        </a:rPr>
                      </a:br>
                      <a:r>
                        <a:rPr lang="fr" sz="1050" b="1">
                          <a:solidFill>
                            <a:schemeClr val="dk1"/>
                          </a:solidFill>
                        </a:rPr>
                        <a:t>Prestataires</a:t>
                      </a:r>
                      <a:endParaRPr sz="1050" b="1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1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50">
                          <a:solidFill>
                            <a:schemeClr val="dk1"/>
                          </a:solidFill>
                        </a:rPr>
                        <a:t>+30 opportunités de liens locaux</a:t>
                      </a:r>
                      <a:endParaRPr sz="1050">
                        <a:solidFill>
                          <a:schemeClr val="dk1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22" name="Google Shape;422;p39"/>
          <p:cNvSpPr/>
          <p:nvPr/>
        </p:nvSpPr>
        <p:spPr>
          <a:xfrm>
            <a:off x="4024925" y="2371169"/>
            <a:ext cx="1619100" cy="5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23" name="Google Shape;423;p39"/>
          <p:cNvGraphicFramePr/>
          <p:nvPr/>
        </p:nvGraphicFramePr>
        <p:xfrm>
          <a:off x="4049909" y="2579473"/>
          <a:ext cx="2106375" cy="1649975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210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61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38761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Existants INT</a:t>
                      </a:r>
                      <a:endParaRPr sz="1200" b="1" u="none" strike="noStrike" cap="none">
                        <a:solidFill>
                          <a:srgbClr val="38761D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3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50" u="sng">
                          <a:solidFill>
                            <a:schemeClr val="hlink"/>
                          </a:solidFill>
                          <a:hlinkClick r:id="rId7"/>
                        </a:rPr>
                        <a:t>aircalin.com</a:t>
                      </a:r>
                      <a:r>
                        <a:rPr lang="fr" sz="1050">
                          <a:solidFill>
                            <a:schemeClr val="accent1"/>
                          </a:solidFill>
                        </a:rPr>
                        <a:t>/.asia/.fr/.pf/.jp/co.nz</a:t>
                      </a:r>
                      <a:br>
                        <a:rPr lang="fr" sz="1050">
                          <a:solidFill>
                            <a:schemeClr val="accent1"/>
                          </a:solidFill>
                        </a:rPr>
                      </a:br>
                      <a:r>
                        <a:rPr lang="fr" sz="1050" u="sng">
                          <a:solidFill>
                            <a:schemeClr val="hlink"/>
                          </a:solidFill>
                          <a:hlinkClick r:id="rId8"/>
                        </a:rPr>
                        <a:t>apidae-tourisme.com</a:t>
                      </a:r>
                      <a:br>
                        <a:rPr lang="fr" sz="1050">
                          <a:solidFill>
                            <a:schemeClr val="accent1"/>
                          </a:solidFill>
                        </a:rPr>
                      </a:br>
                      <a:r>
                        <a:rPr lang="fr" sz="1050" u="sng">
                          <a:solidFill>
                            <a:schemeClr val="hlink"/>
                          </a:solidFill>
                          <a:hlinkClick r:id="rId9"/>
                        </a:rPr>
                        <a:t>nouvellecaledonie.travel</a:t>
                      </a:r>
                      <a:endParaRPr sz="1050">
                        <a:solidFill>
                          <a:schemeClr val="accent1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50" u="sng">
                          <a:solidFill>
                            <a:schemeClr val="hlink"/>
                          </a:solidFill>
                          <a:hlinkClick r:id="rId10"/>
                        </a:rPr>
                        <a:t>club-de-rencontres.fr</a:t>
                      </a:r>
                      <a:endParaRPr sz="1050">
                        <a:solidFill>
                          <a:schemeClr val="accent1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>
                        <a:solidFill>
                          <a:schemeClr val="accent1"/>
                        </a:solidFill>
                      </a:endParaRPr>
                    </a:p>
                  </a:txBody>
                  <a:tcPr marL="95250" marR="95250" marT="95250" marB="95250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24" name="Google Shape;424;p39"/>
          <p:cNvGraphicFramePr/>
          <p:nvPr/>
        </p:nvGraphicFramePr>
        <p:xfrm>
          <a:off x="6443884" y="2579485"/>
          <a:ext cx="1724650" cy="1653355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724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0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Potentiels INT</a:t>
                      </a:r>
                      <a:endParaRPr sz="1200" b="1" u="none" strike="noStrike" cap="none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9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50" b="1">
                          <a:solidFill>
                            <a:schemeClr val="dk1"/>
                          </a:solidFill>
                        </a:rPr>
                        <a:t>Blogs tourisme</a:t>
                      </a:r>
                      <a:endParaRPr sz="1050" b="1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50" b="1">
                          <a:solidFill>
                            <a:schemeClr val="dk1"/>
                          </a:solidFill>
                        </a:rPr>
                        <a:t>Annuaires marché cible</a:t>
                      </a:r>
                      <a:br>
                        <a:rPr lang="fr" sz="1050" b="1">
                          <a:solidFill>
                            <a:schemeClr val="dk1"/>
                          </a:solidFill>
                        </a:rPr>
                      </a:br>
                      <a:r>
                        <a:rPr lang="fr" sz="1050" b="1">
                          <a:solidFill>
                            <a:schemeClr val="dk1"/>
                          </a:solidFill>
                        </a:rPr>
                        <a:t>Sites spécialisés </a:t>
                      </a:r>
                      <a:endParaRPr sz="1050" b="1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fr" sz="1050" b="1">
                          <a:solidFill>
                            <a:schemeClr val="dk1"/>
                          </a:solidFill>
                        </a:rPr>
                      </a:br>
                      <a:r>
                        <a:rPr lang="fr" sz="1050">
                          <a:solidFill>
                            <a:schemeClr val="dk1"/>
                          </a:solidFill>
                        </a:rPr>
                        <a:t>+700 opportunités de liens</a:t>
                      </a:r>
                      <a:endParaRPr sz="1050" b="1">
                        <a:solidFill>
                          <a:schemeClr val="dk1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25" name="Google Shape;425;p3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26" name="Google Shape;426;p39"/>
          <p:cNvGraphicFramePr/>
          <p:nvPr/>
        </p:nvGraphicFramePr>
        <p:xfrm>
          <a:off x="405834" y="3648436"/>
          <a:ext cx="1358425" cy="1219435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358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0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Autorité domaine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10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35</a:t>
                      </a:r>
                      <a:r>
                        <a:rPr lang="fr" sz="2400" b="1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r>
                        <a:rPr lang="fr" sz="11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/ 100</a:t>
                      </a:r>
                      <a:br>
                        <a:rPr lang="fr" sz="11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38761D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Bonne</a:t>
                      </a:r>
                      <a:endParaRPr sz="135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27" name="Google Shape;427;p39"/>
          <p:cNvGraphicFramePr/>
          <p:nvPr/>
        </p:nvGraphicFramePr>
        <p:xfrm>
          <a:off x="2014271" y="3619901"/>
          <a:ext cx="1305425" cy="123890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305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5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Sites référents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3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20 </a:t>
                      </a:r>
                      <a:r>
                        <a:rPr lang="fr" sz="11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( 2 NC)</a:t>
                      </a:r>
                      <a:br>
                        <a:rPr lang="fr" sz="11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FF99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Moyen</a:t>
                      </a:r>
                      <a:endParaRPr sz="2400" b="1">
                        <a:solidFill>
                          <a:srgbClr val="FF99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28" name="Google Shape;428;p39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12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429" name="Google Shape;429;p39"/>
          <p:cNvPicPr preferRelativeResize="0"/>
          <p:nvPr/>
        </p:nvPicPr>
        <p:blipFill rotWithShape="1">
          <a:blip r:embed="rId13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40"/>
          <p:cNvSpPr/>
          <p:nvPr/>
        </p:nvSpPr>
        <p:spPr>
          <a:xfrm>
            <a:off x="0" y="0"/>
            <a:ext cx="3762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40"/>
          <p:cNvSpPr/>
          <p:nvPr/>
        </p:nvSpPr>
        <p:spPr>
          <a:xfrm>
            <a:off x="3762400" y="2065538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40"/>
          <p:cNvSpPr/>
          <p:nvPr/>
        </p:nvSpPr>
        <p:spPr>
          <a:xfrm>
            <a:off x="3762400" y="2065538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40"/>
          <p:cNvSpPr/>
          <p:nvPr/>
        </p:nvSpPr>
        <p:spPr>
          <a:xfrm>
            <a:off x="3762400" y="2065538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40"/>
          <p:cNvSpPr/>
          <p:nvPr/>
        </p:nvSpPr>
        <p:spPr>
          <a:xfrm>
            <a:off x="4354700" y="347794"/>
            <a:ext cx="1619100" cy="5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39" name="Google Shape;439;p40"/>
          <p:cNvGraphicFramePr/>
          <p:nvPr/>
        </p:nvGraphicFramePr>
        <p:xfrm>
          <a:off x="4331884" y="1872301"/>
          <a:ext cx="1619250" cy="124206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Position moyenne </a:t>
                      </a:r>
                      <a:r>
                        <a:rPr lang="fr" sz="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(1000 MC)</a:t>
                      </a:r>
                      <a:endParaRPr sz="9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5,63</a:t>
                      </a:r>
                      <a:b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38761D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Bonne</a:t>
                      </a:r>
                      <a:endParaRPr sz="135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40" name="Google Shape;440;p40"/>
          <p:cNvSpPr/>
          <p:nvPr/>
        </p:nvSpPr>
        <p:spPr>
          <a:xfrm>
            <a:off x="6348330" y="1745435"/>
            <a:ext cx="1619100" cy="5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40"/>
          <p:cNvSpPr txBox="1"/>
          <p:nvPr/>
        </p:nvSpPr>
        <p:spPr>
          <a:xfrm>
            <a:off x="325204" y="1280665"/>
            <a:ext cx="31119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Commentaires 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>
              <a:solidFill>
                <a:schemeClr val="accen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Part de trafic SEO très importante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Présence sur les mots-clés prioritaires mais positionnement insuffisant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45% de pages non-indexées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Excellent positionnement sur les mots-clés prestataires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aphicFrame>
        <p:nvGraphicFramePr>
          <p:cNvPr id="442" name="Google Shape;442;p40"/>
          <p:cNvGraphicFramePr/>
          <p:nvPr/>
        </p:nvGraphicFramePr>
        <p:xfrm>
          <a:off x="4331884" y="347635"/>
          <a:ext cx="1619250" cy="122682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Pages indexées</a:t>
                      </a:r>
                      <a:endParaRPr sz="1200" b="1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2,44K</a:t>
                      </a:r>
                      <a:b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900" b="1">
                          <a:solidFill>
                            <a:schemeClr val="accent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/ 4,41K (55%)</a:t>
                      </a:r>
                      <a:endParaRPr sz="950" u="none" strike="noStrike" cap="none">
                        <a:solidFill>
                          <a:schemeClr val="accent6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43" name="Google Shape;443;p40"/>
          <p:cNvGraphicFramePr/>
          <p:nvPr/>
        </p:nvGraphicFramePr>
        <p:xfrm>
          <a:off x="4331879" y="3404589"/>
          <a:ext cx="1619250" cy="124206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Mots-clés positionnés </a:t>
                      </a:r>
                      <a:b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fr" sz="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Top 3 Google</a:t>
                      </a:r>
                      <a:endParaRPr sz="1200" b="1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303</a:t>
                      </a:r>
                      <a:r>
                        <a:rPr lang="fr" sz="1500" b="1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r>
                        <a:rPr lang="fr" sz="1500">
                          <a:solidFill>
                            <a:schemeClr val="accen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/ 1000</a:t>
                      </a:r>
                      <a:br>
                        <a:rPr lang="fr" sz="1500">
                          <a:solidFill>
                            <a:schemeClr val="accen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38761D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Excellent (30%)</a:t>
                      </a:r>
                      <a:endParaRPr sz="450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44" name="Google Shape;444;p40"/>
          <p:cNvGraphicFramePr/>
          <p:nvPr/>
        </p:nvGraphicFramePr>
        <p:xfrm>
          <a:off x="6282242" y="347626"/>
          <a:ext cx="1619250" cy="124206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Part du trafic SEO</a:t>
                      </a:r>
                      <a:endParaRPr sz="1200" b="1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69%</a:t>
                      </a:r>
                      <a:b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38761D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Excellente</a:t>
                      </a:r>
                      <a:endParaRPr sz="135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45" name="Google Shape;445;p40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5</a:t>
            </a:fld>
            <a:endParaRPr/>
          </a:p>
        </p:txBody>
      </p:sp>
      <p:sp>
        <p:nvSpPr>
          <p:cNvPr id="446" name="Google Shape;446;p40"/>
          <p:cNvSpPr txBox="1">
            <a:spLocks noGrp="1"/>
          </p:cNvSpPr>
          <p:nvPr>
            <p:ph type="title"/>
          </p:nvPr>
        </p:nvSpPr>
        <p:spPr>
          <a:xfrm>
            <a:off x="347425" y="278075"/>
            <a:ext cx="3541800" cy="894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Positionnement</a:t>
            </a:r>
            <a:endParaRPr sz="3000"/>
          </a:p>
        </p:txBody>
      </p:sp>
      <p:graphicFrame>
        <p:nvGraphicFramePr>
          <p:cNvPr id="447" name="Google Shape;447;p40"/>
          <p:cNvGraphicFramePr/>
          <p:nvPr/>
        </p:nvGraphicFramePr>
        <p:xfrm>
          <a:off x="370784" y="3631776"/>
          <a:ext cx="3020750" cy="1190125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302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Mots-clés générant le plus de trafic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34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Prestataires (noms)</a:t>
                      </a:r>
                      <a:br>
                        <a:rPr lang="fr" sz="12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2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Transports (taxis, location, taxi boat)</a:t>
                      </a:r>
                      <a:endParaRPr sz="1200" b="1">
                        <a:solidFill>
                          <a:srgbClr val="75707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POI / Lieux touristiques</a:t>
                      </a:r>
                      <a:br>
                        <a:rPr lang="fr" sz="12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endParaRPr sz="15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48" name="Google Shape;448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425" y="858075"/>
            <a:ext cx="258926" cy="258925"/>
          </a:xfrm>
          <a:prstGeom prst="rect">
            <a:avLst/>
          </a:prstGeom>
          <a:noFill/>
          <a:ln>
            <a:noFill/>
          </a:ln>
        </p:spPr>
      </p:pic>
      <p:sp>
        <p:nvSpPr>
          <p:cNvPr id="450" name="Google Shape;450;p40"/>
          <p:cNvSpPr txBox="1"/>
          <p:nvPr/>
        </p:nvSpPr>
        <p:spPr>
          <a:xfrm>
            <a:off x="606350" y="806925"/>
            <a:ext cx="2112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b="1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Nouvelle-Calédonie</a:t>
            </a:r>
            <a:endParaRPr sz="1000" b="1"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graphicFrame>
        <p:nvGraphicFramePr>
          <p:cNvPr id="451" name="Google Shape;451;p40"/>
          <p:cNvGraphicFramePr/>
          <p:nvPr/>
        </p:nvGraphicFramePr>
        <p:xfrm>
          <a:off x="6282254" y="3385914"/>
          <a:ext cx="1619250" cy="1302285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36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Mots-clés positionnés </a:t>
                      </a:r>
                      <a:b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fr" sz="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Top 10 Google</a:t>
                      </a:r>
                      <a:endParaRPr sz="1200" b="1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988</a:t>
                      </a:r>
                      <a:r>
                        <a:rPr lang="fr" sz="1500" b="1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r>
                        <a:rPr lang="fr" sz="1500">
                          <a:solidFill>
                            <a:schemeClr val="accen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/ 1000</a:t>
                      </a:r>
                      <a:br>
                        <a:rPr lang="fr" sz="1500">
                          <a:solidFill>
                            <a:schemeClr val="accen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38761D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Excellent (98%)</a:t>
                      </a:r>
                      <a:endParaRPr sz="450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52" name="Google Shape;452;p40"/>
          <p:cNvGraphicFramePr/>
          <p:nvPr/>
        </p:nvGraphicFramePr>
        <p:xfrm>
          <a:off x="6282259" y="1855338"/>
          <a:ext cx="1619250" cy="124206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Position moyenne </a:t>
                      </a:r>
                      <a:b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fr" sz="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(MC +200 recherches /mois)</a:t>
                      </a:r>
                      <a:endParaRPr sz="9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7,21</a:t>
                      </a:r>
                      <a:b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F7B134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Moyenne</a:t>
                      </a:r>
                      <a:endParaRPr sz="1350" u="none" strike="noStrike" cap="none">
                        <a:solidFill>
                          <a:srgbClr val="F7B134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53" name="Google Shape;453;p40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5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454" name="Google Shape;454;p40"/>
          <p:cNvPicPr preferRelativeResize="0"/>
          <p:nvPr/>
        </p:nvPicPr>
        <p:blipFill rotWithShape="1">
          <a:blip r:embed="rId6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41"/>
          <p:cNvSpPr/>
          <p:nvPr/>
        </p:nvSpPr>
        <p:spPr>
          <a:xfrm>
            <a:off x="0" y="0"/>
            <a:ext cx="3762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41"/>
          <p:cNvSpPr/>
          <p:nvPr/>
        </p:nvSpPr>
        <p:spPr>
          <a:xfrm>
            <a:off x="3762400" y="2065538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41"/>
          <p:cNvSpPr/>
          <p:nvPr/>
        </p:nvSpPr>
        <p:spPr>
          <a:xfrm>
            <a:off x="3762400" y="2065538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41"/>
          <p:cNvSpPr/>
          <p:nvPr/>
        </p:nvSpPr>
        <p:spPr>
          <a:xfrm>
            <a:off x="3762400" y="2065538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41"/>
          <p:cNvSpPr/>
          <p:nvPr/>
        </p:nvSpPr>
        <p:spPr>
          <a:xfrm>
            <a:off x="4354700" y="347794"/>
            <a:ext cx="1619100" cy="5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41"/>
          <p:cNvSpPr/>
          <p:nvPr/>
        </p:nvSpPr>
        <p:spPr>
          <a:xfrm>
            <a:off x="3762400" y="2065538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65" name="Google Shape;465;p41"/>
          <p:cNvGraphicFramePr/>
          <p:nvPr/>
        </p:nvGraphicFramePr>
        <p:xfrm>
          <a:off x="4331884" y="1872301"/>
          <a:ext cx="1619250" cy="124206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Position moyenne </a:t>
                      </a:r>
                      <a:r>
                        <a:rPr lang="fr" sz="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(1000 MC)</a:t>
                      </a:r>
                      <a:endParaRPr sz="9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5,63</a:t>
                      </a:r>
                      <a:b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38761D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Bonne</a:t>
                      </a:r>
                      <a:endParaRPr sz="135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66" name="Google Shape;466;p41"/>
          <p:cNvSpPr/>
          <p:nvPr/>
        </p:nvSpPr>
        <p:spPr>
          <a:xfrm>
            <a:off x="6348330" y="1745435"/>
            <a:ext cx="1619100" cy="5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41"/>
          <p:cNvSpPr txBox="1"/>
          <p:nvPr/>
        </p:nvSpPr>
        <p:spPr>
          <a:xfrm>
            <a:off x="325204" y="1356265"/>
            <a:ext cx="3111900" cy="17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Commentaires 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>
              <a:solidFill>
                <a:schemeClr val="accen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Part de trafic SEO très importante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Présence sur les mots-clés prioritaires mais positionnement insuffisant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→ 45% de pages non-indexées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aphicFrame>
        <p:nvGraphicFramePr>
          <p:cNvPr id="468" name="Google Shape;468;p41"/>
          <p:cNvGraphicFramePr/>
          <p:nvPr/>
        </p:nvGraphicFramePr>
        <p:xfrm>
          <a:off x="4331884" y="347635"/>
          <a:ext cx="1619250" cy="122682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Pages indexées</a:t>
                      </a:r>
                      <a:endParaRPr sz="1200" b="1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2,44K</a:t>
                      </a:r>
                      <a:b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900" b="1">
                          <a:solidFill>
                            <a:schemeClr val="accent6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/ 4,41K (55%)</a:t>
                      </a:r>
                      <a:endParaRPr sz="950" u="none" strike="noStrike" cap="none">
                        <a:solidFill>
                          <a:schemeClr val="accent6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69" name="Google Shape;469;p41"/>
          <p:cNvGraphicFramePr/>
          <p:nvPr/>
        </p:nvGraphicFramePr>
        <p:xfrm>
          <a:off x="4331879" y="3404589"/>
          <a:ext cx="1619250" cy="124206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Mots-clés positionnés </a:t>
                      </a:r>
                      <a:b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fr" sz="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Top 3 Google</a:t>
                      </a:r>
                      <a:endParaRPr sz="1200" b="1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131</a:t>
                      </a:r>
                      <a:r>
                        <a:rPr lang="fr" sz="1500">
                          <a:solidFill>
                            <a:schemeClr val="accen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/ 792</a:t>
                      </a:r>
                      <a:br>
                        <a:rPr lang="fr" sz="1500">
                          <a:solidFill>
                            <a:schemeClr val="accen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38761D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Bon (16%)</a:t>
                      </a:r>
                      <a:endParaRPr sz="450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70" name="Google Shape;470;p41"/>
          <p:cNvGraphicFramePr/>
          <p:nvPr/>
        </p:nvGraphicFramePr>
        <p:xfrm>
          <a:off x="6282242" y="347626"/>
          <a:ext cx="1619250" cy="124206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Part du trafic SEO</a:t>
                      </a:r>
                      <a:endParaRPr sz="1200" b="1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65%</a:t>
                      </a:r>
                      <a:b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38761D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Excellente</a:t>
                      </a:r>
                      <a:endParaRPr sz="135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71" name="Google Shape;471;p41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6</a:t>
            </a:fld>
            <a:endParaRPr/>
          </a:p>
        </p:txBody>
      </p:sp>
      <p:sp>
        <p:nvSpPr>
          <p:cNvPr id="472" name="Google Shape;472;p41"/>
          <p:cNvSpPr txBox="1">
            <a:spLocks noGrp="1"/>
          </p:cNvSpPr>
          <p:nvPr>
            <p:ph type="title"/>
          </p:nvPr>
        </p:nvSpPr>
        <p:spPr>
          <a:xfrm>
            <a:off x="347425" y="278075"/>
            <a:ext cx="3541800" cy="894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Positionnement</a:t>
            </a:r>
            <a:endParaRPr sz="3000"/>
          </a:p>
        </p:txBody>
      </p:sp>
      <p:graphicFrame>
        <p:nvGraphicFramePr>
          <p:cNvPr id="473" name="Google Shape;473;p41"/>
          <p:cNvGraphicFramePr/>
          <p:nvPr/>
        </p:nvGraphicFramePr>
        <p:xfrm>
          <a:off x="370784" y="3479376"/>
          <a:ext cx="3020750" cy="1190125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302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Mots-clés générant le plus de trafic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34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Prestataires (noms)</a:t>
                      </a:r>
                      <a:br>
                        <a:rPr lang="fr" sz="12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2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POI / Lieux touristiques</a:t>
                      </a:r>
                      <a:br>
                        <a:rPr lang="fr" sz="12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2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Recherches génériques sur la NC</a:t>
                      </a:r>
                      <a:br>
                        <a:rPr lang="fr" sz="12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endParaRPr sz="15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74" name="Google Shape;47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425" y="858075"/>
            <a:ext cx="258926" cy="258925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41"/>
          <p:cNvSpPr txBox="1"/>
          <p:nvPr/>
        </p:nvSpPr>
        <p:spPr>
          <a:xfrm>
            <a:off x="606350" y="806925"/>
            <a:ext cx="2112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b="1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France</a:t>
            </a:r>
            <a:endParaRPr sz="1000" b="1"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graphicFrame>
        <p:nvGraphicFramePr>
          <p:cNvPr id="477" name="Google Shape;477;p41"/>
          <p:cNvGraphicFramePr/>
          <p:nvPr/>
        </p:nvGraphicFramePr>
        <p:xfrm>
          <a:off x="6282254" y="3385914"/>
          <a:ext cx="1619250" cy="1302285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36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Mots-clés positionnés </a:t>
                      </a:r>
                      <a:b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fr" sz="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Top 10 Google</a:t>
                      </a:r>
                      <a:endParaRPr sz="1200" b="1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632</a:t>
                      </a:r>
                      <a:r>
                        <a:rPr lang="fr" sz="1500" b="1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r>
                        <a:rPr lang="fr" sz="1500">
                          <a:solidFill>
                            <a:schemeClr val="accen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/ 792</a:t>
                      </a:r>
                      <a:br>
                        <a:rPr lang="fr" sz="1500">
                          <a:solidFill>
                            <a:schemeClr val="accent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38761D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Excellent (80%)</a:t>
                      </a:r>
                      <a:endParaRPr sz="450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78" name="Google Shape;478;p41"/>
          <p:cNvGraphicFramePr/>
          <p:nvPr/>
        </p:nvGraphicFramePr>
        <p:xfrm>
          <a:off x="6282259" y="1855338"/>
          <a:ext cx="1619250" cy="1242060"/>
        </p:xfrm>
        <a:graphic>
          <a:graphicData uri="http://schemas.openxmlformats.org/drawingml/2006/table">
            <a:tbl>
              <a:tblPr>
                <a:noFill/>
                <a:tableStyleId>{FA8FE08A-F974-4C35-AAD5-A9980B88C65F}</a:tableStyleId>
              </a:tblPr>
              <a:tblGrid>
                <a:gridCol w="16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Position moyenne </a:t>
                      </a:r>
                      <a:br>
                        <a:rPr lang="fr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fr" sz="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(MC +200 recherches /mois)</a:t>
                      </a:r>
                      <a:endParaRPr sz="9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5</a:t>
                      </a:r>
                      <a:br>
                        <a:rPr lang="fr" sz="2400" b="1">
                          <a:solidFill>
                            <a:srgbClr val="75707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fr" sz="1000" b="1">
                          <a:solidFill>
                            <a:srgbClr val="38761D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Bonne</a:t>
                      </a:r>
                      <a:endParaRPr sz="1350" u="none" strike="noStrike" cap="none">
                        <a:solidFill>
                          <a:srgbClr val="F7B134"/>
                        </a:solidFill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EEEE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79" name="Google Shape;479;p41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5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480" name="Google Shape;480;p41"/>
          <p:cNvPicPr preferRelativeResize="0"/>
          <p:nvPr/>
        </p:nvPicPr>
        <p:blipFill rotWithShape="1">
          <a:blip r:embed="rId6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42"/>
          <p:cNvSpPr/>
          <p:nvPr/>
        </p:nvSpPr>
        <p:spPr>
          <a:xfrm>
            <a:off x="516600" y="1389150"/>
            <a:ext cx="3910800" cy="31413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rgbClr val="38761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Positifs</a:t>
            </a:r>
            <a:endParaRPr sz="1200" b="1">
              <a:solidFill>
                <a:srgbClr val="38761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Titres / Descriptions des pages optimisés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Sitemap et Robots.txt valides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Affichage mobile optimisé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Fil d’Ariane valide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Extension en .nc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Contenus organisés en silo sémantiques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Certificat SSL valide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Négatifs</a:t>
            </a:r>
            <a:endParaRPr sz="1200" b="1">
              <a:solidFill>
                <a:srgbClr val="FF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Temps de chargement important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Serveur web localisé en France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Balisage Schéma.org erronné sur fiches APIDAE/avis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Pages en erreur 404 / redirections 301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Balise langue sur “Fr-FR” au lieu de “fr-NC”</a:t>
            </a:r>
            <a:endParaRPr sz="18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42"/>
          <p:cNvSpPr txBox="1">
            <a:spLocks noGrp="1"/>
          </p:cNvSpPr>
          <p:nvPr>
            <p:ph type="title"/>
          </p:nvPr>
        </p:nvSpPr>
        <p:spPr>
          <a:xfrm>
            <a:off x="516610" y="384999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Audit du site web</a:t>
            </a:r>
            <a:endParaRPr sz="3400"/>
          </a:p>
        </p:txBody>
      </p:sp>
      <p:sp>
        <p:nvSpPr>
          <p:cNvPr id="487" name="Google Shape;487;p42"/>
          <p:cNvSpPr txBox="1">
            <a:spLocks noGrp="1"/>
          </p:cNvSpPr>
          <p:nvPr>
            <p:ph type="body" idx="1"/>
          </p:nvPr>
        </p:nvSpPr>
        <p:spPr>
          <a:xfrm>
            <a:off x="516600" y="1061190"/>
            <a:ext cx="3884400" cy="37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900"/>
              </a:spcAft>
              <a:buNone/>
            </a:pPr>
            <a:r>
              <a:rPr lang="fr" sz="1600" b="1"/>
              <a:t>Focus SEO : technique</a:t>
            </a:r>
            <a:endParaRPr sz="1600" b="1"/>
          </a:p>
        </p:txBody>
      </p:sp>
      <p:sp>
        <p:nvSpPr>
          <p:cNvPr id="488" name="Google Shape;488;p42"/>
          <p:cNvSpPr txBox="1"/>
          <p:nvPr/>
        </p:nvSpPr>
        <p:spPr>
          <a:xfrm>
            <a:off x="5507975" y="2281550"/>
            <a:ext cx="29283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-"/>
            </a:pPr>
            <a:endParaRPr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89" name="Google Shape;489;p42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7</a:t>
            </a:fld>
            <a:endParaRPr/>
          </a:p>
        </p:txBody>
      </p:sp>
      <p:sp>
        <p:nvSpPr>
          <p:cNvPr id="490" name="Google Shape;490;p42"/>
          <p:cNvSpPr txBox="1">
            <a:spLocks noGrp="1"/>
          </p:cNvSpPr>
          <p:nvPr>
            <p:ph type="body" idx="1"/>
          </p:nvPr>
        </p:nvSpPr>
        <p:spPr>
          <a:xfrm>
            <a:off x="4644350" y="1061190"/>
            <a:ext cx="3884400" cy="37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900"/>
              </a:spcAft>
              <a:buNone/>
            </a:pPr>
            <a:r>
              <a:rPr lang="fr" sz="1600" b="1"/>
              <a:t>Focus SEO : contenu / UX</a:t>
            </a:r>
            <a:endParaRPr sz="1600" b="1"/>
          </a:p>
        </p:txBody>
      </p:sp>
      <p:sp>
        <p:nvSpPr>
          <p:cNvPr id="491" name="Google Shape;491;p42"/>
          <p:cNvSpPr/>
          <p:nvPr/>
        </p:nvSpPr>
        <p:spPr>
          <a:xfrm>
            <a:off x="4644350" y="1389150"/>
            <a:ext cx="4280400" cy="31413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rgbClr val="38761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Positifs</a:t>
            </a:r>
            <a:endParaRPr sz="1200" b="1">
              <a:solidFill>
                <a:srgbClr val="38761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Site moderne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Contenu pertinent et à jour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Volume de pages important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Balises Hx correctement utilisées</a:t>
            </a:r>
            <a:endParaRPr sz="18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b="1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Négatifs</a:t>
            </a:r>
            <a:endParaRPr sz="1200" b="1">
              <a:solidFill>
                <a:srgbClr val="FF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Problème d’affichage sur le menu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Liens vers des pages introuvables / redirections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Maillage interne non optimisé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Page Google My Business non valide / sans avis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- Pas suffisamment de textes sur certaines top pages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92" name="Google Shape;492;p42"/>
          <p:cNvSpPr txBox="1"/>
          <p:nvPr/>
        </p:nvSpPr>
        <p:spPr>
          <a:xfrm>
            <a:off x="608550" y="1388050"/>
            <a:ext cx="37269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93" name="Google Shape;493;p42"/>
          <p:cNvSpPr txBox="1"/>
          <p:nvPr/>
        </p:nvSpPr>
        <p:spPr>
          <a:xfrm>
            <a:off x="4723550" y="1388050"/>
            <a:ext cx="4122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sz="11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494" name="Google Shape;49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p42"/>
          <p:cNvSpPr txBox="1"/>
          <p:nvPr/>
        </p:nvSpPr>
        <p:spPr>
          <a:xfrm>
            <a:off x="516600" y="4564450"/>
            <a:ext cx="3700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rgbClr val="38761D"/>
                </a:solidFill>
                <a:latin typeface="Barlow"/>
                <a:ea typeface="Barlow"/>
                <a:cs typeface="Barlow"/>
                <a:sym typeface="Barlow"/>
              </a:rPr>
              <a:t>→ Niveau d’optimisation technique élevé</a:t>
            </a:r>
            <a:endParaRPr b="1">
              <a:solidFill>
                <a:srgbClr val="38761D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96" name="Google Shape;496;p42"/>
          <p:cNvSpPr txBox="1"/>
          <p:nvPr/>
        </p:nvSpPr>
        <p:spPr>
          <a:xfrm>
            <a:off x="4644350" y="4564450"/>
            <a:ext cx="3700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rgbClr val="38761D"/>
                </a:solidFill>
                <a:latin typeface="Barlow"/>
                <a:ea typeface="Barlow"/>
                <a:cs typeface="Barlow"/>
                <a:sym typeface="Barlow"/>
              </a:rPr>
              <a:t>→ Niveau d’optimisation contenu élevé</a:t>
            </a:r>
            <a:endParaRPr b="1">
              <a:solidFill>
                <a:srgbClr val="38761D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97" name="Google Shape;497;p42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4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498" name="Google Shape;498;p42"/>
          <p:cNvPicPr preferRelativeResize="0"/>
          <p:nvPr/>
        </p:nvPicPr>
        <p:blipFill rotWithShape="1">
          <a:blip r:embed="rId5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44"/>
          <p:cNvSpPr txBox="1"/>
          <p:nvPr/>
        </p:nvSpPr>
        <p:spPr>
          <a:xfrm>
            <a:off x="266475" y="1102575"/>
            <a:ext cx="7956000" cy="27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highlight>
                  <a:srgbClr val="3FD8C9"/>
                </a:highlight>
                <a:latin typeface="Helvetica Neue Light"/>
                <a:ea typeface="Helvetica Neue Light"/>
                <a:cs typeface="Helvetica Neue Light"/>
                <a:sym typeface="Helvetica Neue Light"/>
              </a:rPr>
              <a:t>Commentaires 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: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Nous pouvons dire que le site a globalement </a:t>
            </a: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 bon référencement naturel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, qui lui permet d’obtenir un trafic important et régulier. 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Cela est dû principalement au fait que le site est </a:t>
            </a: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bien optimisé techniquement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et que le </a:t>
            </a: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contenu présenté est complet et bien rédigé SEO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. Par ailleurs, le site dispose d’une </a:t>
            </a:r>
            <a:r>
              <a:rPr lang="fr" sz="1200" b="1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autorité de domaine importante (35/100)</a:t>
            </a: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qui lui confère un positionnement naturellement bon.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Cependant on constate 2 faiblesses à travailler :</a:t>
            </a:r>
            <a:b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Helvetica Neue Light"/>
              <a:buChar char="-"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D’autres sites institutionnels ou marchands (ex : booking, hotels.com) sont souvent placés avant Sud Tourisme car ils ont une autorité de domaine supérieure à sudtourisme.nc.</a:t>
            </a:r>
            <a:endParaRPr sz="1200">
              <a:solidFill>
                <a:schemeClr val="accen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Helvetica Neue Light"/>
              <a:buChar char="-"/>
            </a:pPr>
            <a:r>
              <a:rPr lang="fr" sz="1200">
                <a:solidFill>
                  <a:schemeClr val="accen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Il manque des pages/contenus ciblant des mots-clés assez recherchés, qui pourraient générer un trafic complémentaire.</a:t>
            </a:r>
            <a:endParaRPr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521" name="Google Shape;521;p44"/>
          <p:cNvSpPr txBox="1">
            <a:spLocks noGrp="1"/>
          </p:cNvSpPr>
          <p:nvPr>
            <p:ph type="sldNum" idx="12"/>
          </p:nvPr>
        </p:nvSpPr>
        <p:spPr>
          <a:xfrm>
            <a:off x="8376075" y="4749850"/>
            <a:ext cx="548700" cy="18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8</a:t>
            </a:fld>
            <a:endParaRPr/>
          </a:p>
        </p:txBody>
      </p:sp>
      <p:sp>
        <p:nvSpPr>
          <p:cNvPr id="522" name="Google Shape;522;p44"/>
          <p:cNvSpPr txBox="1">
            <a:spLocks noGrp="1"/>
          </p:cNvSpPr>
          <p:nvPr>
            <p:ph type="title"/>
          </p:nvPr>
        </p:nvSpPr>
        <p:spPr>
          <a:xfrm>
            <a:off x="314785" y="234199"/>
            <a:ext cx="7859400" cy="71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400"/>
              <a:t>Synthèse SEO</a:t>
            </a:r>
            <a:endParaRPr sz="3400"/>
          </a:p>
        </p:txBody>
      </p:sp>
      <p:pic>
        <p:nvPicPr>
          <p:cNvPr id="523" name="Google Shape;523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913" y="-43100"/>
            <a:ext cx="881025" cy="8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Google Shape;524;p44"/>
          <p:cNvSpPr txBox="1"/>
          <p:nvPr/>
        </p:nvSpPr>
        <p:spPr>
          <a:xfrm>
            <a:off x="3680400" y="4023550"/>
            <a:ext cx="1783200" cy="400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Note Tealforge : </a:t>
            </a:r>
            <a:r>
              <a:rPr lang="fr" b="1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4/5</a:t>
            </a:r>
            <a:endParaRPr b="1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525" name="Google Shape;525;p44"/>
          <p:cNvSpPr txBox="1"/>
          <p:nvPr/>
        </p:nvSpPr>
        <p:spPr>
          <a:xfrm>
            <a:off x="191050" y="4866875"/>
            <a:ext cx="1091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600" u="sng">
                <a:solidFill>
                  <a:schemeClr val="hlink"/>
                </a:solidFill>
                <a:latin typeface="Barlow"/>
                <a:ea typeface="Barlow"/>
                <a:cs typeface="Barlow"/>
                <a:sym typeface="Barlow"/>
                <a:hlinkClick r:id="rId4"/>
              </a:rPr>
              <a:t>Tealforge</a:t>
            </a:r>
            <a:r>
              <a:rPr lang="fr" sz="600">
                <a:latin typeface="Barlow"/>
                <a:ea typeface="Barlow"/>
                <a:cs typeface="Barlow"/>
                <a:sym typeface="Barlow"/>
              </a:rPr>
              <a:t>, agence digitale </a:t>
            </a:r>
            <a:endParaRPr sz="600"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526" name="Google Shape;526;p44"/>
          <p:cNvPicPr preferRelativeResize="0"/>
          <p:nvPr/>
        </p:nvPicPr>
        <p:blipFill rotWithShape="1">
          <a:blip r:embed="rId5">
            <a:alphaModFix/>
          </a:blip>
          <a:srcRect l="32720" t="33492" r="33308" b="33492"/>
          <a:stretch/>
        </p:blipFill>
        <p:spPr>
          <a:xfrm>
            <a:off x="82125" y="4866885"/>
            <a:ext cx="229576" cy="22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45"/>
          <p:cNvSpPr txBox="1">
            <a:spLocks noGrp="1"/>
          </p:cNvSpPr>
          <p:nvPr>
            <p:ph type="subTitle" idx="1"/>
          </p:nvPr>
        </p:nvSpPr>
        <p:spPr>
          <a:xfrm>
            <a:off x="311700" y="3138925"/>
            <a:ext cx="85206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600" b="1">
                <a:solidFill>
                  <a:schemeClr val="lt1"/>
                </a:solidFill>
              </a:rPr>
              <a:t>AUDIT CONTENU / UX</a:t>
            </a:r>
            <a:br>
              <a:rPr lang="fr" sz="2600" b="1">
                <a:solidFill>
                  <a:schemeClr val="lt1"/>
                </a:solidFill>
              </a:rPr>
            </a:br>
            <a:r>
              <a:rPr lang="fr" sz="2600">
                <a:solidFill>
                  <a:schemeClr val="lt1"/>
                </a:solidFill>
                <a:latin typeface="Barlow ExtraLight"/>
                <a:ea typeface="Barlow ExtraLight"/>
                <a:cs typeface="Barlow ExtraLight"/>
                <a:sym typeface="Barlow ExtraLight"/>
              </a:rPr>
              <a:t>www.sudtourisme.nc</a:t>
            </a:r>
            <a:endParaRPr sz="2600">
              <a:solidFill>
                <a:schemeClr val="lt1"/>
              </a:solidFill>
              <a:latin typeface="Barlow ExtraLight"/>
              <a:ea typeface="Barlow ExtraLight"/>
              <a:cs typeface="Barlow ExtraLight"/>
              <a:sym typeface="Barlow ExtraLight"/>
            </a:endParaRPr>
          </a:p>
        </p:txBody>
      </p:sp>
      <p:sp>
        <p:nvSpPr>
          <p:cNvPr id="532" name="Google Shape;532;p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9</a:t>
            </a:fld>
            <a:endParaRPr/>
          </a:p>
        </p:txBody>
      </p:sp>
      <p:pic>
        <p:nvPicPr>
          <p:cNvPr id="533" name="Google Shape;533;p45"/>
          <p:cNvPicPr preferRelativeResize="0"/>
          <p:nvPr/>
        </p:nvPicPr>
        <p:blipFill rotWithShape="1">
          <a:blip r:embed="rId3">
            <a:alphaModFix/>
          </a:blip>
          <a:srcRect l="19853" t="37876" r="19470" b="38822"/>
          <a:stretch/>
        </p:blipFill>
        <p:spPr>
          <a:xfrm>
            <a:off x="7210975" y="4349075"/>
            <a:ext cx="1736725" cy="666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Google Shape;534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2813" y="395200"/>
            <a:ext cx="2946375" cy="294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alforge Template">
  <a:themeElements>
    <a:clrScheme name="Custom 347">
      <a:dk1>
        <a:srgbClr val="211D41"/>
      </a:dk1>
      <a:lt1>
        <a:srgbClr val="FFFFFF"/>
      </a:lt1>
      <a:dk2>
        <a:srgbClr val="71777A"/>
      </a:dk2>
      <a:lt2>
        <a:srgbClr val="EEEDEC"/>
      </a:lt2>
      <a:accent1>
        <a:srgbClr val="211D41"/>
      </a:accent1>
      <a:accent2>
        <a:srgbClr val="504496"/>
      </a:accent2>
      <a:accent3>
        <a:srgbClr val="3FB8B4"/>
      </a:accent3>
      <a:accent4>
        <a:srgbClr val="494F56"/>
      </a:accent4>
      <a:accent5>
        <a:srgbClr val="888888"/>
      </a:accent5>
      <a:accent6>
        <a:srgbClr val="B1B1B2"/>
      </a:accent6>
      <a:hlink>
        <a:srgbClr val="36373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2299</Words>
  <Application>Microsoft Macintosh PowerPoint</Application>
  <PresentationFormat>Affichage à l'écran (16:9)</PresentationFormat>
  <Paragraphs>321</Paragraphs>
  <Slides>25</Slides>
  <Notes>25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7" baseType="lpstr">
      <vt:lpstr>Poppins ExtraBold</vt:lpstr>
      <vt:lpstr>Calibri</vt:lpstr>
      <vt:lpstr>Barlow ExtraLight</vt:lpstr>
      <vt:lpstr>Barlow</vt:lpstr>
      <vt:lpstr>Barlow Medium</vt:lpstr>
      <vt:lpstr>Georgia</vt:lpstr>
      <vt:lpstr>Open Sans</vt:lpstr>
      <vt:lpstr>Helvetica Neue</vt:lpstr>
      <vt:lpstr>Arial</vt:lpstr>
      <vt:lpstr>Helvetica Neue Light</vt:lpstr>
      <vt:lpstr>Poppins</vt:lpstr>
      <vt:lpstr>Tealforge Template</vt:lpstr>
      <vt:lpstr>Présentation PowerPoint</vt:lpstr>
      <vt:lpstr>Synthèse des statistiques</vt:lpstr>
      <vt:lpstr>Présentation PowerPoint</vt:lpstr>
      <vt:lpstr>Présentation PowerPoint</vt:lpstr>
      <vt:lpstr>Positionnement</vt:lpstr>
      <vt:lpstr>Positionnement</vt:lpstr>
      <vt:lpstr>Audit du site web</vt:lpstr>
      <vt:lpstr>Synthèse SEO</vt:lpstr>
      <vt:lpstr>Présentation PowerPoint</vt:lpstr>
      <vt:lpstr>Panel observé</vt:lpstr>
      <vt:lpstr>Carte d’impression</vt:lpstr>
      <vt:lpstr>Homepage</vt:lpstr>
      <vt:lpstr>Recherche</vt:lpstr>
      <vt:lpstr>Playlist</vt:lpstr>
      <vt:lpstr>Fiche APIDAE</vt:lpstr>
      <vt:lpstr>Menu de Navigation</vt:lpstr>
      <vt:lpstr>Articles</vt:lpstr>
      <vt:lpstr>Synthèse UX</vt:lpstr>
      <vt:lpstr>Présentation PowerPoint</vt:lpstr>
      <vt:lpstr>Synthèse recommandations</vt:lpstr>
      <vt:lpstr>Recos :  contenu &amp; UX</vt:lpstr>
      <vt:lpstr>Recos :  contenu &amp; UX</vt:lpstr>
      <vt:lpstr>Recos : commercialisation</vt:lpstr>
      <vt:lpstr>Recos : commercialisation</vt:lpstr>
      <vt:lpstr>Recos : commercialisation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Bastien Serafin</cp:lastModifiedBy>
  <cp:revision>1</cp:revision>
  <dcterms:modified xsi:type="dcterms:W3CDTF">2023-02-28T22:57:31Z</dcterms:modified>
</cp:coreProperties>
</file>